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sldIdLst>
    <p:sldId id="256" r:id="rId2"/>
    <p:sldId id="257" r:id="rId3"/>
    <p:sldId id="258" r:id="rId4"/>
    <p:sldId id="261" r:id="rId5"/>
    <p:sldId id="264" r:id="rId6"/>
    <p:sldId id="265" r:id="rId7"/>
    <p:sldId id="266" r:id="rId8"/>
    <p:sldId id="277" r:id="rId9"/>
    <p:sldId id="279" r:id="rId10"/>
    <p:sldId id="270" r:id="rId11"/>
    <p:sldId id="271" r:id="rId12"/>
    <p:sldId id="273" r:id="rId13"/>
    <p:sldId id="274" r:id="rId14"/>
    <p:sldId id="267" r:id="rId15"/>
    <p:sldId id="280" r:id="rId16"/>
    <p:sldId id="269" r:id="rId17"/>
    <p:sldId id="281" r:id="rId18"/>
    <p:sldId id="282" r:id="rId19"/>
    <p:sldId id="275" r:id="rId20"/>
    <p:sldId id="283" r:id="rId21"/>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8" autoAdjust="0"/>
    <p:restoredTop sz="94702" autoAdjust="0"/>
  </p:normalViewPr>
  <p:slideViewPr>
    <p:cSldViewPr>
      <p:cViewPr varScale="1">
        <p:scale>
          <a:sx n="70" d="100"/>
          <a:sy n="70" d="100"/>
        </p:scale>
        <p:origin x="-1380" y="-90"/>
      </p:cViewPr>
      <p:guideLst>
        <p:guide orient="horz" pos="2160"/>
        <p:guide pos="2880"/>
      </p:guideLst>
    </p:cSldViewPr>
  </p:slideViewPr>
  <p:outlineViewPr>
    <p:cViewPr>
      <p:scale>
        <a:sx n="33" d="100"/>
        <a:sy n="33" d="100"/>
      </p:scale>
      <p:origin x="48"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pl-PL" smtClean="0"/>
              <a:t>Kliknij, aby edytować styl</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8454FFC0-52E7-420C-AE7B-694CC790C235}" type="datetimeFigureOut">
              <a:rPr lang="pl-PL" smtClean="0"/>
              <a:pPr/>
              <a:t>2014-02-18</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9404A418-477F-4DA1-A989-51D9AB9310C9}" type="slidenum">
              <a:rPr lang="pl-PL" smtClean="0"/>
              <a:pPr/>
              <a:t>‹#›</a:t>
            </a:fld>
            <a:endParaRPr lang="pl-PL" dirty="0"/>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8454FFC0-52E7-420C-AE7B-694CC790C235}" type="datetimeFigureOut">
              <a:rPr lang="pl-PL" smtClean="0"/>
              <a:pPr/>
              <a:t>2014-02-18</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9404A418-477F-4DA1-A989-51D9AB9310C9}" type="slidenum">
              <a:rPr lang="pl-PL" smtClean="0"/>
              <a:pPr/>
              <a:t>‹#›</a:t>
            </a:fld>
            <a:endParaRPr lang="pl-PL"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8454FFC0-52E7-420C-AE7B-694CC790C235}" type="datetimeFigureOut">
              <a:rPr lang="pl-PL" smtClean="0"/>
              <a:pPr/>
              <a:t>2014-02-18</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9404A418-477F-4DA1-A989-51D9AB9310C9}" type="slidenum">
              <a:rPr lang="pl-PL" smtClean="0"/>
              <a:pPr/>
              <a:t>‹#›</a:t>
            </a:fld>
            <a:endParaRPr lang="pl-PL"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8454FFC0-52E7-420C-AE7B-694CC790C235}" type="datetimeFigureOut">
              <a:rPr lang="pl-PL" smtClean="0"/>
              <a:pPr/>
              <a:t>2014-02-18</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9404A418-477F-4DA1-A989-51D9AB9310C9}" type="slidenum">
              <a:rPr lang="pl-PL" smtClean="0"/>
              <a:pPr/>
              <a:t>‹#›</a:t>
            </a:fld>
            <a:endParaRPr lang="pl-PL"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pl-PL" smtClean="0"/>
              <a:t>Kliknij, aby edytować styl</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8454FFC0-52E7-420C-AE7B-694CC790C235}" type="datetimeFigureOut">
              <a:rPr lang="pl-PL" smtClean="0"/>
              <a:pPr/>
              <a:t>2014-02-18</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9404A418-477F-4DA1-A989-51D9AB9310C9}" type="slidenum">
              <a:rPr lang="pl-PL" smtClean="0"/>
              <a:pPr/>
              <a:t>‹#›</a:t>
            </a:fld>
            <a:endParaRPr lang="pl-PL" dirty="0"/>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Date Placeholder 4"/>
          <p:cNvSpPr>
            <a:spLocks noGrp="1"/>
          </p:cNvSpPr>
          <p:nvPr>
            <p:ph type="dt" sz="half" idx="10"/>
          </p:nvPr>
        </p:nvSpPr>
        <p:spPr/>
        <p:txBody>
          <a:bodyPr/>
          <a:lstStyle/>
          <a:p>
            <a:fld id="{8454FFC0-52E7-420C-AE7B-694CC790C235}" type="datetimeFigureOut">
              <a:rPr lang="pl-PL" smtClean="0"/>
              <a:pPr/>
              <a:t>2014-02-18</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9404A418-477F-4DA1-A989-51D9AB9310C9}" type="slidenum">
              <a:rPr lang="pl-PL" smtClean="0"/>
              <a:pPr/>
              <a:t>‹#›</a:t>
            </a:fld>
            <a:endParaRPr lang="pl-PL"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7" name="Date Placeholder 6"/>
          <p:cNvSpPr>
            <a:spLocks noGrp="1"/>
          </p:cNvSpPr>
          <p:nvPr>
            <p:ph type="dt" sz="half" idx="10"/>
          </p:nvPr>
        </p:nvSpPr>
        <p:spPr/>
        <p:txBody>
          <a:bodyPr/>
          <a:lstStyle/>
          <a:p>
            <a:fld id="{8454FFC0-52E7-420C-AE7B-694CC790C235}" type="datetimeFigureOut">
              <a:rPr lang="pl-PL" smtClean="0"/>
              <a:pPr/>
              <a:t>2014-02-18</a:t>
            </a:fld>
            <a:endParaRPr lang="pl-PL" dirty="0"/>
          </a:p>
        </p:txBody>
      </p:sp>
      <p:sp>
        <p:nvSpPr>
          <p:cNvPr id="8" name="Footer Placeholder 7"/>
          <p:cNvSpPr>
            <a:spLocks noGrp="1"/>
          </p:cNvSpPr>
          <p:nvPr>
            <p:ph type="ftr" sz="quarter" idx="11"/>
          </p:nvPr>
        </p:nvSpPr>
        <p:spPr/>
        <p:txBody>
          <a:bodyPr/>
          <a:lstStyle/>
          <a:p>
            <a:endParaRPr lang="pl-PL" dirty="0"/>
          </a:p>
        </p:txBody>
      </p:sp>
      <p:sp>
        <p:nvSpPr>
          <p:cNvPr id="9" name="Slide Number Placeholder 8"/>
          <p:cNvSpPr>
            <a:spLocks noGrp="1"/>
          </p:cNvSpPr>
          <p:nvPr>
            <p:ph type="sldNum" sz="quarter" idx="12"/>
          </p:nvPr>
        </p:nvSpPr>
        <p:spPr/>
        <p:txBody>
          <a:bodyPr/>
          <a:lstStyle/>
          <a:p>
            <a:fld id="{9404A418-477F-4DA1-A989-51D9AB9310C9}" type="slidenum">
              <a:rPr lang="pl-PL" smtClean="0"/>
              <a:pPr/>
              <a:t>‹#›</a:t>
            </a:fld>
            <a:endParaRPr lang="pl-PL" dirty="0"/>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8454FFC0-52E7-420C-AE7B-694CC790C235}" type="datetimeFigureOut">
              <a:rPr lang="pl-PL" smtClean="0"/>
              <a:pPr/>
              <a:t>2014-02-18</a:t>
            </a:fld>
            <a:endParaRPr lang="pl-PL" dirty="0"/>
          </a:p>
        </p:txBody>
      </p:sp>
      <p:sp>
        <p:nvSpPr>
          <p:cNvPr id="4" name="Footer Placeholder 3"/>
          <p:cNvSpPr>
            <a:spLocks noGrp="1"/>
          </p:cNvSpPr>
          <p:nvPr>
            <p:ph type="ftr" sz="quarter" idx="11"/>
          </p:nvPr>
        </p:nvSpPr>
        <p:spPr/>
        <p:txBody>
          <a:bodyPr/>
          <a:lstStyle/>
          <a:p>
            <a:endParaRPr lang="pl-PL" dirty="0"/>
          </a:p>
        </p:txBody>
      </p:sp>
      <p:sp>
        <p:nvSpPr>
          <p:cNvPr id="5" name="Slide Number Placeholder 4"/>
          <p:cNvSpPr>
            <a:spLocks noGrp="1"/>
          </p:cNvSpPr>
          <p:nvPr>
            <p:ph type="sldNum" sz="quarter" idx="12"/>
          </p:nvPr>
        </p:nvSpPr>
        <p:spPr/>
        <p:txBody>
          <a:bodyPr/>
          <a:lstStyle/>
          <a:p>
            <a:fld id="{9404A418-477F-4DA1-A989-51D9AB9310C9}" type="slidenum">
              <a:rPr lang="pl-PL" smtClean="0"/>
              <a:pPr/>
              <a:t>‹#›</a:t>
            </a:fld>
            <a:endParaRPr lang="pl-PL"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54FFC0-52E7-420C-AE7B-694CC790C235}" type="datetimeFigureOut">
              <a:rPr lang="pl-PL" smtClean="0"/>
              <a:pPr/>
              <a:t>2014-02-18</a:t>
            </a:fld>
            <a:endParaRPr lang="pl-PL" dirty="0"/>
          </a:p>
        </p:txBody>
      </p:sp>
      <p:sp>
        <p:nvSpPr>
          <p:cNvPr id="3" name="Footer Placeholder 2"/>
          <p:cNvSpPr>
            <a:spLocks noGrp="1"/>
          </p:cNvSpPr>
          <p:nvPr>
            <p:ph type="ftr" sz="quarter" idx="11"/>
          </p:nvPr>
        </p:nvSpPr>
        <p:spPr/>
        <p:txBody>
          <a:bodyPr/>
          <a:lstStyle/>
          <a:p>
            <a:endParaRPr lang="pl-PL" dirty="0"/>
          </a:p>
        </p:txBody>
      </p:sp>
      <p:sp>
        <p:nvSpPr>
          <p:cNvPr id="4" name="Slide Number Placeholder 3"/>
          <p:cNvSpPr>
            <a:spLocks noGrp="1"/>
          </p:cNvSpPr>
          <p:nvPr>
            <p:ph type="sldNum" sz="quarter" idx="12"/>
          </p:nvPr>
        </p:nvSpPr>
        <p:spPr/>
        <p:txBody>
          <a:bodyPr/>
          <a:lstStyle/>
          <a:p>
            <a:fld id="{9404A418-477F-4DA1-A989-51D9AB9310C9}" type="slidenum">
              <a:rPr lang="pl-PL" smtClean="0"/>
              <a:pPr/>
              <a:t>‹#›</a:t>
            </a:fld>
            <a:endParaRPr lang="pl-PL"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pl-PL" smtClean="0"/>
              <a:t>Kliknij, aby edytować styl</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8454FFC0-52E7-420C-AE7B-694CC790C235}" type="datetimeFigureOut">
              <a:rPr lang="pl-PL" smtClean="0"/>
              <a:pPr/>
              <a:t>2014-02-18</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9404A418-477F-4DA1-A989-51D9AB9310C9}" type="slidenum">
              <a:rPr lang="pl-PL" smtClean="0"/>
              <a:pPr/>
              <a:t>‹#›</a:t>
            </a:fld>
            <a:endParaRPr lang="pl-PL"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pl-PL" smtClean="0"/>
              <a:t>Kliknij, aby edytować styl</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dirty="0" smtClean="0"/>
              <a:t>Kliknij ikonę, aby dodać obraz</a:t>
            </a:r>
            <a:endParaRPr lang="en-US" dirty="0"/>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8454FFC0-52E7-420C-AE7B-694CC790C235}" type="datetimeFigureOut">
              <a:rPr lang="pl-PL" smtClean="0"/>
              <a:pPr/>
              <a:t>2014-02-18</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9404A418-477F-4DA1-A989-51D9AB9310C9}" type="slidenum">
              <a:rPr lang="pl-PL" smtClean="0"/>
              <a:pPr/>
              <a:t>‹#›</a:t>
            </a:fld>
            <a:endParaRPr lang="pl-PL"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pl-PL" smtClean="0"/>
              <a:t>Kliknij, aby edytować styl</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8454FFC0-52E7-420C-AE7B-694CC790C235}" type="datetimeFigureOut">
              <a:rPr lang="pl-PL" smtClean="0"/>
              <a:pPr/>
              <a:t>2014-02-18</a:t>
            </a:fld>
            <a:endParaRPr lang="pl-PL"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pl-PL"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9404A418-477F-4DA1-A989-51D9AB9310C9}" type="slidenum">
              <a:rPr lang="pl-PL" smtClean="0"/>
              <a:pPr/>
              <a:t>‹#›</a:t>
            </a:fld>
            <a:endParaRPr lang="pl-PL"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jpe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t>Taty droga do wolności</a:t>
            </a:r>
            <a:br>
              <a:rPr lang="pl-PL" dirty="0" smtClean="0"/>
            </a:br>
            <a:endParaRPr lang="pl-PL" dirty="0"/>
          </a:p>
        </p:txBody>
      </p:sp>
      <p:sp>
        <p:nvSpPr>
          <p:cNvPr id="3" name="Podtytuł 2"/>
          <p:cNvSpPr>
            <a:spLocks noGrp="1"/>
          </p:cNvSpPr>
          <p:nvPr>
            <p:ph type="subTitle" idx="1"/>
          </p:nvPr>
        </p:nvSpPr>
        <p:spPr/>
        <p:txBody>
          <a:bodyPr/>
          <a:lstStyle/>
          <a:p>
            <a:r>
              <a:rPr lang="pl-PL" dirty="0" smtClean="0"/>
              <a:t>Wywiad z moim tatą – Robertem Soszyńskim</a:t>
            </a:r>
            <a:endParaRPr lang="pl-PL" dirty="0"/>
          </a:p>
        </p:txBody>
      </p:sp>
      <p:pic>
        <p:nvPicPr>
          <p:cNvPr id="4" name="Picture 3" descr="C:\Users\Beata\Desktop\Sesja2014\DSCN2796.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20911" t="11386" r="15545" b="33905"/>
          <a:stretch/>
        </p:blipFill>
        <p:spPr bwMode="auto">
          <a:xfrm rot="16200000">
            <a:off x="6481174" y="2743962"/>
            <a:ext cx="2230324" cy="144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202357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567240"/>
            <a:ext cx="8280920" cy="4931432"/>
          </a:xfrm>
        </p:spPr>
        <p:txBody>
          <a:bodyPr anchor="t">
            <a:normAutofit/>
          </a:bodyPr>
          <a:lstStyle/>
          <a:p>
            <a:pPr marL="0" indent="0">
              <a:buNone/>
            </a:pPr>
            <a:r>
              <a:rPr lang="pl-PL" b="1" dirty="0" smtClean="0"/>
              <a:t>Mateusz: </a:t>
            </a:r>
            <a:r>
              <a:rPr lang="pl-PL" dirty="0" smtClean="0"/>
              <a:t>Na zdjęciach i wśród pamiątek widzę, jak wyglądały akcje ulotkowe…</a:t>
            </a:r>
          </a:p>
          <a:p>
            <a:pPr marL="0" indent="0">
              <a:buNone/>
            </a:pPr>
            <a:r>
              <a:rPr lang="pl-PL" b="1" dirty="0" smtClean="0"/>
              <a:t>Robert: </a:t>
            </a:r>
            <a:r>
              <a:rPr lang="pl-PL" dirty="0"/>
              <a:t>T</a:t>
            </a:r>
            <a:r>
              <a:rPr lang="pl-PL" dirty="0" smtClean="0"/>
              <a:t>o była jedna z najskuteczniejszych broni, jakimi posługiwała się ówczesna opozycja. Ulotki rzucane w tłum przechodniów, z dachów budynków, na ulicy, w autobusie, na uczelni i w szkole niczym dzisiejsze reklamy miały pokazać, „że jeszcze żyjemy”, podtrzymać opór w narodzie, a także dawać podstawową informację niedostępną w oficjalnych środkach przekazu. Trzeba było bardzo uważać. Mojego kolegę z uczelni aresztowano i skazano na więzienie tylko za to, że podniósł ulotkę z ziemi.</a:t>
            </a:r>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p:txBody>
      </p:sp>
      <p:pic>
        <p:nvPicPr>
          <p:cNvPr id="3074" name="Picture 2" descr="C:\Users\Beata\Desktop\Nowy folder\DSCN27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052736"/>
            <a:ext cx="5676123" cy="4257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5" name="Picture 3" descr="C:\Users\Beata\Desktop\Nowy folder\DSCN275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28" t="23530" r="9804" b="26274"/>
          <a:stretch/>
        </p:blipFill>
        <p:spPr bwMode="auto">
          <a:xfrm>
            <a:off x="2915816" y="2132856"/>
            <a:ext cx="3588398" cy="1656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6" descr="C:\Users\Beata\Desktop\Nowy folder\DSCN277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942988" y="1521508"/>
            <a:ext cx="4902304" cy="3676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442799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p:cTn id="21" dur="500" fill="hold"/>
                                        <p:tgtEl>
                                          <p:spTgt spid="3074"/>
                                        </p:tgtEl>
                                        <p:attrNameLst>
                                          <p:attrName>ppt_w</p:attrName>
                                        </p:attrNameLst>
                                      </p:cBhvr>
                                      <p:tavLst>
                                        <p:tav tm="0">
                                          <p:val>
                                            <p:fltVal val="0"/>
                                          </p:val>
                                        </p:tav>
                                        <p:tav tm="100000">
                                          <p:val>
                                            <p:strVal val="#ppt_w"/>
                                          </p:val>
                                        </p:tav>
                                      </p:tavLst>
                                    </p:anim>
                                    <p:anim calcmode="lin" valueType="num">
                                      <p:cBhvr>
                                        <p:cTn id="22" dur="500" fill="hold"/>
                                        <p:tgtEl>
                                          <p:spTgt spid="3074"/>
                                        </p:tgtEl>
                                        <p:attrNameLst>
                                          <p:attrName>ppt_h</p:attrName>
                                        </p:attrNameLst>
                                      </p:cBhvr>
                                      <p:tavLst>
                                        <p:tav tm="0">
                                          <p:val>
                                            <p:fltVal val="0"/>
                                          </p:val>
                                        </p:tav>
                                        <p:tav tm="100000">
                                          <p:val>
                                            <p:strVal val="#ppt_h"/>
                                          </p:val>
                                        </p:tav>
                                      </p:tavLst>
                                    </p:anim>
                                    <p:animEffect transition="in" filter="fade">
                                      <p:cBhvr>
                                        <p:cTn id="23" dur="5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nodeType="clickEffect">
                                  <p:stCondLst>
                                    <p:cond delay="0"/>
                                  </p:stCondLst>
                                  <p:childTnLst>
                                    <p:animEffect transition="out" filter="barn(inVertical)">
                                      <p:cBhvr>
                                        <p:cTn id="27" dur="500"/>
                                        <p:tgtEl>
                                          <p:spTgt spid="3074"/>
                                        </p:tgtEl>
                                      </p:cBhvr>
                                    </p:animEffect>
                                    <p:set>
                                      <p:cBhvr>
                                        <p:cTn id="28" dur="1" fill="hold">
                                          <p:stCondLst>
                                            <p:cond delay="4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p:cTn id="33" dur="500" fill="hold"/>
                                        <p:tgtEl>
                                          <p:spTgt spid="3075"/>
                                        </p:tgtEl>
                                        <p:attrNameLst>
                                          <p:attrName>ppt_w</p:attrName>
                                        </p:attrNameLst>
                                      </p:cBhvr>
                                      <p:tavLst>
                                        <p:tav tm="0">
                                          <p:val>
                                            <p:fltVal val="0"/>
                                          </p:val>
                                        </p:tav>
                                        <p:tav tm="100000">
                                          <p:val>
                                            <p:strVal val="#ppt_w"/>
                                          </p:val>
                                        </p:tav>
                                      </p:tavLst>
                                    </p:anim>
                                    <p:anim calcmode="lin" valueType="num">
                                      <p:cBhvr>
                                        <p:cTn id="34" dur="500" fill="hold"/>
                                        <p:tgtEl>
                                          <p:spTgt spid="3075"/>
                                        </p:tgtEl>
                                        <p:attrNameLst>
                                          <p:attrName>ppt_h</p:attrName>
                                        </p:attrNameLst>
                                      </p:cBhvr>
                                      <p:tavLst>
                                        <p:tav tm="0">
                                          <p:val>
                                            <p:fltVal val="0"/>
                                          </p:val>
                                        </p:tav>
                                        <p:tav tm="100000">
                                          <p:val>
                                            <p:strVal val="#ppt_h"/>
                                          </p:val>
                                        </p:tav>
                                      </p:tavLst>
                                    </p:anim>
                                    <p:animEffect transition="in" filter="fade">
                                      <p:cBhvr>
                                        <p:cTn id="35" dur="500"/>
                                        <p:tgtEl>
                                          <p:spTgt spid="307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nodeType="clickEffect">
                                  <p:stCondLst>
                                    <p:cond delay="0"/>
                                  </p:stCondLst>
                                  <p:childTnLst>
                                    <p:animEffect transition="out" filter="wipe(down)">
                                      <p:cBhvr>
                                        <p:cTn id="39" dur="500"/>
                                        <p:tgtEl>
                                          <p:spTgt spid="3075"/>
                                        </p:tgtEl>
                                      </p:cBhvr>
                                    </p:animEffect>
                                    <p:set>
                                      <p:cBhvr>
                                        <p:cTn id="40" dur="1" fill="hold">
                                          <p:stCondLst>
                                            <p:cond delay="499"/>
                                          </p:stCondLst>
                                        </p:cTn>
                                        <p:tgtEl>
                                          <p:spTgt spid="307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10072" y="675365"/>
            <a:ext cx="8496943" cy="5507270"/>
          </a:xfrm>
        </p:spPr>
        <p:txBody>
          <a:bodyPr anchor="t">
            <a:normAutofit/>
          </a:bodyPr>
          <a:lstStyle/>
          <a:p>
            <a:pPr marL="0" indent="0">
              <a:buNone/>
            </a:pPr>
            <a:r>
              <a:rPr lang="pl-PL" b="1" dirty="0" smtClean="0"/>
              <a:t>Mateusz: </a:t>
            </a:r>
            <a:r>
              <a:rPr lang="pl-PL" dirty="0" smtClean="0"/>
              <a:t>Gdzie to wszystko było produkowane?</a:t>
            </a:r>
          </a:p>
          <a:p>
            <a:pPr marL="0" indent="0">
              <a:buNone/>
            </a:pPr>
            <a:r>
              <a:rPr lang="pl-PL" b="1" dirty="0" smtClean="0"/>
              <a:t>Robert: </a:t>
            </a:r>
            <a:r>
              <a:rPr lang="pl-PL" dirty="0"/>
              <a:t>W</a:t>
            </a:r>
            <a:r>
              <a:rPr lang="pl-PL" dirty="0" smtClean="0"/>
              <a:t> latach siedemdziesiątych, kiedy powstawały pierwsze niezależne wydawnictwa, tajnych drukarni było bardzo mało, wydawnictwa były rzadkością i docierały do nielicznych. Po okresie 1980-1981, wobec ogłoszenia stanu wojennego, opozycja była znacznie lepiej przygotowana technicznie i finansowo. Mimo dużego zagrożenia, częstych wpadek kończących się zwykle wyrokami więzienia, niezależny ruch  wydawniczy rozwinął się potężnie. Ja, ponieważ zajmowałem się kolportażem i różnymi innymi działaniami, nie pracowałem przy druku. Chodziło o to, żeby nie ściągnąć niechcący służby bezpieczeństwa na drukarnię.</a:t>
            </a:r>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p:txBody>
      </p:sp>
      <p:pic>
        <p:nvPicPr>
          <p:cNvPr id="4099" name="Picture 3" descr="C:\Users\Beata\Desktop\Nowy folder\DSCN276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013" r="2549" b="19477"/>
          <a:stretch/>
        </p:blipFill>
        <p:spPr bwMode="auto">
          <a:xfrm>
            <a:off x="2483768" y="2780928"/>
            <a:ext cx="4455459" cy="2554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0" name="Picture 4" descr="C:\Users\Beata\Desktop\Nowy folder\DSCN276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00" t="8871" r="7268" b="8890"/>
          <a:stretch/>
        </p:blipFill>
        <p:spPr bwMode="auto">
          <a:xfrm rot="16200000">
            <a:off x="1513573" y="1518875"/>
            <a:ext cx="5769799" cy="4117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1" name="Picture 5" descr="C:\Users\Beata\Desktop\Nowy folder\DSCN277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38" t="8889" r="9937" b="3746"/>
          <a:stretch/>
        </p:blipFill>
        <p:spPr bwMode="auto">
          <a:xfrm rot="5400000">
            <a:off x="2016658" y="1346774"/>
            <a:ext cx="5389678" cy="4081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54081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099"/>
                                        </p:tgtEl>
                                        <p:attrNameLst>
                                          <p:attrName>style.visibility</p:attrName>
                                        </p:attrNameLst>
                                      </p:cBhvr>
                                      <p:to>
                                        <p:strVal val="visible"/>
                                      </p:to>
                                    </p:set>
                                    <p:anim calcmode="lin" valueType="num">
                                      <p:cBhvr>
                                        <p:cTn id="21" dur="500" fill="hold"/>
                                        <p:tgtEl>
                                          <p:spTgt spid="4099"/>
                                        </p:tgtEl>
                                        <p:attrNameLst>
                                          <p:attrName>ppt_w</p:attrName>
                                        </p:attrNameLst>
                                      </p:cBhvr>
                                      <p:tavLst>
                                        <p:tav tm="0">
                                          <p:val>
                                            <p:fltVal val="0"/>
                                          </p:val>
                                        </p:tav>
                                        <p:tav tm="100000">
                                          <p:val>
                                            <p:strVal val="#ppt_w"/>
                                          </p:val>
                                        </p:tav>
                                      </p:tavLst>
                                    </p:anim>
                                    <p:anim calcmode="lin" valueType="num">
                                      <p:cBhvr>
                                        <p:cTn id="22" dur="500" fill="hold"/>
                                        <p:tgtEl>
                                          <p:spTgt spid="4099"/>
                                        </p:tgtEl>
                                        <p:attrNameLst>
                                          <p:attrName>ppt_h</p:attrName>
                                        </p:attrNameLst>
                                      </p:cBhvr>
                                      <p:tavLst>
                                        <p:tav tm="0">
                                          <p:val>
                                            <p:fltVal val="0"/>
                                          </p:val>
                                        </p:tav>
                                        <p:tav tm="100000">
                                          <p:val>
                                            <p:strVal val="#ppt_h"/>
                                          </p:val>
                                        </p:tav>
                                      </p:tavLst>
                                    </p:anim>
                                    <p:animEffect transition="in" filter="fade">
                                      <p:cBhvr>
                                        <p:cTn id="23" dur="500"/>
                                        <p:tgtEl>
                                          <p:spTgt spid="4099"/>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xit" presetSubtype="0" fill="hold" nodeType="clickEffect">
                                  <p:stCondLst>
                                    <p:cond delay="0"/>
                                  </p:stCondLst>
                                  <p:childTnLst>
                                    <p:animEffect transition="out" filter="wipe(down)">
                                      <p:cBhvr>
                                        <p:cTn id="27" dur="180" accel="50000">
                                          <p:stCondLst>
                                            <p:cond delay="1820"/>
                                          </p:stCondLst>
                                        </p:cTn>
                                        <p:tgtEl>
                                          <p:spTgt spid="4099"/>
                                        </p:tgtEl>
                                      </p:cBhvr>
                                    </p:animEffect>
                                    <p:anim calcmode="lin" valueType="num">
                                      <p:cBhvr>
                                        <p:cTn id="28" dur="1822" tmFilter="0,0; 0.14,0.31; 0.43,0.73; 0.71,0.91; 1.0,1.0">
                                          <p:stCondLst>
                                            <p:cond delay="0"/>
                                          </p:stCondLst>
                                        </p:cTn>
                                        <p:tgtEl>
                                          <p:spTgt spid="4099"/>
                                        </p:tgtEl>
                                        <p:attrNameLst>
                                          <p:attrName>ppt_x</p:attrName>
                                        </p:attrNameLst>
                                      </p:cBhvr>
                                      <p:tavLst>
                                        <p:tav tm="0">
                                          <p:val>
                                            <p:strVal val="ppt_x"/>
                                          </p:val>
                                        </p:tav>
                                        <p:tav tm="100000">
                                          <p:val>
                                            <p:strVal val="#ppt_x+0.25"/>
                                          </p:val>
                                        </p:tav>
                                      </p:tavLst>
                                    </p:anim>
                                    <p:anim calcmode="lin" valueType="num">
                                      <p:cBhvr>
                                        <p:cTn id="29" dur="178">
                                          <p:stCondLst>
                                            <p:cond delay="1822"/>
                                          </p:stCondLst>
                                        </p:cTn>
                                        <p:tgtEl>
                                          <p:spTgt spid="4099"/>
                                        </p:tgtEl>
                                        <p:attrNameLst>
                                          <p:attrName>ppt_x</p:attrName>
                                        </p:attrNameLst>
                                      </p:cBhvr>
                                      <p:tavLst>
                                        <p:tav tm="0">
                                          <p:val>
                                            <p:strVal val="ppt_x"/>
                                          </p:val>
                                        </p:tav>
                                        <p:tav tm="100000">
                                          <p:val>
                                            <p:strVal val="ppt_x"/>
                                          </p:val>
                                        </p:tav>
                                      </p:tavLst>
                                    </p:anim>
                                    <p:anim calcmode="lin" valueType="num">
                                      <p:cBhvr>
                                        <p:cTn id="30" dur="664" tmFilter="0.0,0.0;0.25,0.07;0.50,0.2;0.75,0.467;1.0,1.0">
                                          <p:stCondLst>
                                            <p:cond delay="0"/>
                                          </p:stCondLst>
                                        </p:cTn>
                                        <p:tgtEl>
                                          <p:spTgt spid="409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1" dur="664" tmFilter="0, 0; 0.125,0.2665; 0.25,0.4; 0.375,0.465; 0.5,0.5;  0.625,0.535; 0.75,0.6; 0.875,0.7335; 1,1">
                                          <p:stCondLst>
                                            <p:cond delay="664"/>
                                          </p:stCondLst>
                                        </p:cTn>
                                        <p:tgtEl>
                                          <p:spTgt spid="409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2" dur="332" tmFilter="0, 0; 0.125,0.2665; 0.25,0.4; 0.375,0.465; 0.5,0.5;  0.625,0.535; 0.75,0.6; 0.875,0.7335; 1,1">
                                          <p:stCondLst>
                                            <p:cond delay="1324"/>
                                          </p:stCondLst>
                                        </p:cTn>
                                        <p:tgtEl>
                                          <p:spTgt spid="409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3" dur="164" tmFilter="0, 0; 0.125,0.2665; 0.25,0.4; 0.375,0.465; 0.5,0.5;  0.625,0.535; 0.75,0.6; 0.875,0.7335; 1,1">
                                          <p:stCondLst>
                                            <p:cond delay="1656"/>
                                          </p:stCondLst>
                                        </p:cTn>
                                        <p:tgtEl>
                                          <p:spTgt spid="409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4" dur="180" accel="50000">
                                          <p:stCondLst>
                                            <p:cond delay="1820"/>
                                          </p:stCondLst>
                                        </p:cTn>
                                        <p:tgtEl>
                                          <p:spTgt spid="4099"/>
                                        </p:tgtEl>
                                        <p:attrNameLst>
                                          <p:attrName>ppt_y</p:attrName>
                                        </p:attrNameLst>
                                      </p:cBhvr>
                                      <p:tavLst>
                                        <p:tav tm="0">
                                          <p:val>
                                            <p:strVal val="ppt_y"/>
                                          </p:val>
                                        </p:tav>
                                        <p:tav tm="100000">
                                          <p:val>
                                            <p:strVal val="ppt_y+ppt_h"/>
                                          </p:val>
                                        </p:tav>
                                      </p:tavLst>
                                    </p:anim>
                                    <p:animScale>
                                      <p:cBhvr>
                                        <p:cTn id="35" dur="26">
                                          <p:stCondLst>
                                            <p:cond delay="620"/>
                                          </p:stCondLst>
                                        </p:cTn>
                                        <p:tgtEl>
                                          <p:spTgt spid="4099"/>
                                        </p:tgtEl>
                                      </p:cBhvr>
                                      <p:to x="100000" y="60000"/>
                                    </p:animScale>
                                    <p:animScale>
                                      <p:cBhvr>
                                        <p:cTn id="36" dur="166" decel="50000">
                                          <p:stCondLst>
                                            <p:cond delay="646"/>
                                          </p:stCondLst>
                                        </p:cTn>
                                        <p:tgtEl>
                                          <p:spTgt spid="4099"/>
                                        </p:tgtEl>
                                      </p:cBhvr>
                                      <p:to x="100000" y="100000"/>
                                    </p:animScale>
                                    <p:animScale>
                                      <p:cBhvr>
                                        <p:cTn id="37" dur="26">
                                          <p:stCondLst>
                                            <p:cond delay="1312"/>
                                          </p:stCondLst>
                                        </p:cTn>
                                        <p:tgtEl>
                                          <p:spTgt spid="4099"/>
                                        </p:tgtEl>
                                      </p:cBhvr>
                                      <p:to x="100000" y="80000"/>
                                    </p:animScale>
                                    <p:animScale>
                                      <p:cBhvr>
                                        <p:cTn id="38" dur="166" decel="50000">
                                          <p:stCondLst>
                                            <p:cond delay="1338"/>
                                          </p:stCondLst>
                                        </p:cTn>
                                        <p:tgtEl>
                                          <p:spTgt spid="4099"/>
                                        </p:tgtEl>
                                      </p:cBhvr>
                                      <p:to x="100000" y="100000"/>
                                    </p:animScale>
                                    <p:animScale>
                                      <p:cBhvr>
                                        <p:cTn id="39" dur="26">
                                          <p:stCondLst>
                                            <p:cond delay="1642"/>
                                          </p:stCondLst>
                                        </p:cTn>
                                        <p:tgtEl>
                                          <p:spTgt spid="4099"/>
                                        </p:tgtEl>
                                      </p:cBhvr>
                                      <p:to x="100000" y="90000"/>
                                    </p:animScale>
                                    <p:animScale>
                                      <p:cBhvr>
                                        <p:cTn id="40" dur="166" decel="50000">
                                          <p:stCondLst>
                                            <p:cond delay="1668"/>
                                          </p:stCondLst>
                                        </p:cTn>
                                        <p:tgtEl>
                                          <p:spTgt spid="4099"/>
                                        </p:tgtEl>
                                      </p:cBhvr>
                                      <p:to x="100000" y="100000"/>
                                    </p:animScale>
                                    <p:animScale>
                                      <p:cBhvr>
                                        <p:cTn id="41" dur="26">
                                          <p:stCondLst>
                                            <p:cond delay="1808"/>
                                          </p:stCondLst>
                                        </p:cTn>
                                        <p:tgtEl>
                                          <p:spTgt spid="4099"/>
                                        </p:tgtEl>
                                      </p:cBhvr>
                                      <p:to x="100000" y="95000"/>
                                    </p:animScale>
                                    <p:animScale>
                                      <p:cBhvr>
                                        <p:cTn id="42" dur="166" decel="50000">
                                          <p:stCondLst>
                                            <p:cond delay="1834"/>
                                          </p:stCondLst>
                                        </p:cTn>
                                        <p:tgtEl>
                                          <p:spTgt spid="4099"/>
                                        </p:tgtEl>
                                      </p:cBhvr>
                                      <p:to x="100000" y="100000"/>
                                    </p:animScale>
                                    <p:set>
                                      <p:cBhvr>
                                        <p:cTn id="43" dur="1" fill="hold">
                                          <p:stCondLst>
                                            <p:cond delay="1999"/>
                                          </p:stCondLst>
                                        </p:cTn>
                                        <p:tgtEl>
                                          <p:spTgt spid="409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4100"/>
                                        </p:tgtEl>
                                        <p:attrNameLst>
                                          <p:attrName>style.visibility</p:attrName>
                                        </p:attrNameLst>
                                      </p:cBhvr>
                                      <p:to>
                                        <p:strVal val="visible"/>
                                      </p:to>
                                    </p:set>
                                    <p:anim calcmode="lin" valueType="num">
                                      <p:cBhvr>
                                        <p:cTn id="48" dur="500" fill="hold"/>
                                        <p:tgtEl>
                                          <p:spTgt spid="4100"/>
                                        </p:tgtEl>
                                        <p:attrNameLst>
                                          <p:attrName>ppt_w</p:attrName>
                                        </p:attrNameLst>
                                      </p:cBhvr>
                                      <p:tavLst>
                                        <p:tav tm="0">
                                          <p:val>
                                            <p:fltVal val="0"/>
                                          </p:val>
                                        </p:tav>
                                        <p:tav tm="100000">
                                          <p:val>
                                            <p:strVal val="#ppt_w"/>
                                          </p:val>
                                        </p:tav>
                                      </p:tavLst>
                                    </p:anim>
                                    <p:anim calcmode="lin" valueType="num">
                                      <p:cBhvr>
                                        <p:cTn id="49" dur="500" fill="hold"/>
                                        <p:tgtEl>
                                          <p:spTgt spid="4100"/>
                                        </p:tgtEl>
                                        <p:attrNameLst>
                                          <p:attrName>ppt_h</p:attrName>
                                        </p:attrNameLst>
                                      </p:cBhvr>
                                      <p:tavLst>
                                        <p:tav tm="0">
                                          <p:val>
                                            <p:fltVal val="0"/>
                                          </p:val>
                                        </p:tav>
                                        <p:tav tm="100000">
                                          <p:val>
                                            <p:strVal val="#ppt_h"/>
                                          </p:val>
                                        </p:tav>
                                      </p:tavLst>
                                    </p:anim>
                                    <p:animEffect transition="in" filter="fade">
                                      <p:cBhvr>
                                        <p:cTn id="50" dur="500"/>
                                        <p:tgtEl>
                                          <p:spTgt spid="4100"/>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xit" presetSubtype="0" fill="hold" nodeType="clickEffect">
                                  <p:stCondLst>
                                    <p:cond delay="0"/>
                                  </p:stCondLst>
                                  <p:childTnLst>
                                    <p:animEffect transition="out" filter="wipe(down)">
                                      <p:cBhvr>
                                        <p:cTn id="54" dur="180" accel="50000">
                                          <p:stCondLst>
                                            <p:cond delay="1820"/>
                                          </p:stCondLst>
                                        </p:cTn>
                                        <p:tgtEl>
                                          <p:spTgt spid="4100"/>
                                        </p:tgtEl>
                                      </p:cBhvr>
                                    </p:animEffect>
                                    <p:anim calcmode="lin" valueType="num">
                                      <p:cBhvr>
                                        <p:cTn id="55" dur="1822" tmFilter="0,0; 0.14,0.31; 0.43,0.73; 0.71,0.91; 1.0,1.0">
                                          <p:stCondLst>
                                            <p:cond delay="0"/>
                                          </p:stCondLst>
                                        </p:cTn>
                                        <p:tgtEl>
                                          <p:spTgt spid="4100"/>
                                        </p:tgtEl>
                                        <p:attrNameLst>
                                          <p:attrName>ppt_x</p:attrName>
                                        </p:attrNameLst>
                                      </p:cBhvr>
                                      <p:tavLst>
                                        <p:tav tm="0">
                                          <p:val>
                                            <p:strVal val="ppt_x"/>
                                          </p:val>
                                        </p:tav>
                                        <p:tav tm="100000">
                                          <p:val>
                                            <p:strVal val="#ppt_x+0.25"/>
                                          </p:val>
                                        </p:tav>
                                      </p:tavLst>
                                    </p:anim>
                                    <p:anim calcmode="lin" valueType="num">
                                      <p:cBhvr>
                                        <p:cTn id="56" dur="178">
                                          <p:stCondLst>
                                            <p:cond delay="1822"/>
                                          </p:stCondLst>
                                        </p:cTn>
                                        <p:tgtEl>
                                          <p:spTgt spid="4100"/>
                                        </p:tgtEl>
                                        <p:attrNameLst>
                                          <p:attrName>ppt_x</p:attrName>
                                        </p:attrNameLst>
                                      </p:cBhvr>
                                      <p:tavLst>
                                        <p:tav tm="0">
                                          <p:val>
                                            <p:strVal val="ppt_x"/>
                                          </p:val>
                                        </p:tav>
                                        <p:tav tm="100000">
                                          <p:val>
                                            <p:strVal val="ppt_x"/>
                                          </p:val>
                                        </p:tav>
                                      </p:tavLst>
                                    </p:anim>
                                    <p:anim calcmode="lin" valueType="num">
                                      <p:cBhvr>
                                        <p:cTn id="57" dur="664" tmFilter="0.0,0.0;0.25,0.07;0.50,0.2;0.75,0.467;1.0,1.0">
                                          <p:stCondLst>
                                            <p:cond delay="0"/>
                                          </p:stCondLst>
                                        </p:cTn>
                                        <p:tgtEl>
                                          <p:spTgt spid="410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8" dur="664" tmFilter="0, 0; 0.125,0.2665; 0.25,0.4; 0.375,0.465; 0.5,0.5;  0.625,0.535; 0.75,0.6; 0.875,0.7335; 1,1">
                                          <p:stCondLst>
                                            <p:cond delay="664"/>
                                          </p:stCondLst>
                                        </p:cTn>
                                        <p:tgtEl>
                                          <p:spTgt spid="410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9" dur="332" tmFilter="0, 0; 0.125,0.2665; 0.25,0.4; 0.375,0.465; 0.5,0.5;  0.625,0.535; 0.75,0.6; 0.875,0.7335; 1,1">
                                          <p:stCondLst>
                                            <p:cond delay="1324"/>
                                          </p:stCondLst>
                                        </p:cTn>
                                        <p:tgtEl>
                                          <p:spTgt spid="410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0" dur="164" tmFilter="0, 0; 0.125,0.2665; 0.25,0.4; 0.375,0.465; 0.5,0.5;  0.625,0.535; 0.75,0.6; 0.875,0.7335; 1,1">
                                          <p:stCondLst>
                                            <p:cond delay="1656"/>
                                          </p:stCondLst>
                                        </p:cTn>
                                        <p:tgtEl>
                                          <p:spTgt spid="410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1" dur="180" accel="50000">
                                          <p:stCondLst>
                                            <p:cond delay="1820"/>
                                          </p:stCondLst>
                                        </p:cTn>
                                        <p:tgtEl>
                                          <p:spTgt spid="4100"/>
                                        </p:tgtEl>
                                        <p:attrNameLst>
                                          <p:attrName>ppt_y</p:attrName>
                                        </p:attrNameLst>
                                      </p:cBhvr>
                                      <p:tavLst>
                                        <p:tav tm="0">
                                          <p:val>
                                            <p:strVal val="ppt_y"/>
                                          </p:val>
                                        </p:tav>
                                        <p:tav tm="100000">
                                          <p:val>
                                            <p:strVal val="ppt_y+ppt_h"/>
                                          </p:val>
                                        </p:tav>
                                      </p:tavLst>
                                    </p:anim>
                                    <p:animScale>
                                      <p:cBhvr>
                                        <p:cTn id="62" dur="26">
                                          <p:stCondLst>
                                            <p:cond delay="620"/>
                                          </p:stCondLst>
                                        </p:cTn>
                                        <p:tgtEl>
                                          <p:spTgt spid="4100"/>
                                        </p:tgtEl>
                                      </p:cBhvr>
                                      <p:to x="100000" y="60000"/>
                                    </p:animScale>
                                    <p:animScale>
                                      <p:cBhvr>
                                        <p:cTn id="63" dur="166" decel="50000">
                                          <p:stCondLst>
                                            <p:cond delay="646"/>
                                          </p:stCondLst>
                                        </p:cTn>
                                        <p:tgtEl>
                                          <p:spTgt spid="4100"/>
                                        </p:tgtEl>
                                      </p:cBhvr>
                                      <p:to x="100000" y="100000"/>
                                    </p:animScale>
                                    <p:animScale>
                                      <p:cBhvr>
                                        <p:cTn id="64" dur="26">
                                          <p:stCondLst>
                                            <p:cond delay="1312"/>
                                          </p:stCondLst>
                                        </p:cTn>
                                        <p:tgtEl>
                                          <p:spTgt spid="4100"/>
                                        </p:tgtEl>
                                      </p:cBhvr>
                                      <p:to x="100000" y="80000"/>
                                    </p:animScale>
                                    <p:animScale>
                                      <p:cBhvr>
                                        <p:cTn id="65" dur="166" decel="50000">
                                          <p:stCondLst>
                                            <p:cond delay="1338"/>
                                          </p:stCondLst>
                                        </p:cTn>
                                        <p:tgtEl>
                                          <p:spTgt spid="4100"/>
                                        </p:tgtEl>
                                      </p:cBhvr>
                                      <p:to x="100000" y="100000"/>
                                    </p:animScale>
                                    <p:animScale>
                                      <p:cBhvr>
                                        <p:cTn id="66" dur="26">
                                          <p:stCondLst>
                                            <p:cond delay="1642"/>
                                          </p:stCondLst>
                                        </p:cTn>
                                        <p:tgtEl>
                                          <p:spTgt spid="4100"/>
                                        </p:tgtEl>
                                      </p:cBhvr>
                                      <p:to x="100000" y="90000"/>
                                    </p:animScale>
                                    <p:animScale>
                                      <p:cBhvr>
                                        <p:cTn id="67" dur="166" decel="50000">
                                          <p:stCondLst>
                                            <p:cond delay="1668"/>
                                          </p:stCondLst>
                                        </p:cTn>
                                        <p:tgtEl>
                                          <p:spTgt spid="4100"/>
                                        </p:tgtEl>
                                      </p:cBhvr>
                                      <p:to x="100000" y="100000"/>
                                    </p:animScale>
                                    <p:animScale>
                                      <p:cBhvr>
                                        <p:cTn id="68" dur="26">
                                          <p:stCondLst>
                                            <p:cond delay="1808"/>
                                          </p:stCondLst>
                                        </p:cTn>
                                        <p:tgtEl>
                                          <p:spTgt spid="4100"/>
                                        </p:tgtEl>
                                      </p:cBhvr>
                                      <p:to x="100000" y="95000"/>
                                    </p:animScale>
                                    <p:animScale>
                                      <p:cBhvr>
                                        <p:cTn id="69" dur="166" decel="50000">
                                          <p:stCondLst>
                                            <p:cond delay="1834"/>
                                          </p:stCondLst>
                                        </p:cTn>
                                        <p:tgtEl>
                                          <p:spTgt spid="4100"/>
                                        </p:tgtEl>
                                      </p:cBhvr>
                                      <p:to x="100000" y="100000"/>
                                    </p:animScale>
                                    <p:set>
                                      <p:cBhvr>
                                        <p:cTn id="70" dur="1" fill="hold">
                                          <p:stCondLst>
                                            <p:cond delay="1999"/>
                                          </p:stCondLst>
                                        </p:cTn>
                                        <p:tgtEl>
                                          <p:spTgt spid="410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4101"/>
                                        </p:tgtEl>
                                        <p:attrNameLst>
                                          <p:attrName>style.visibility</p:attrName>
                                        </p:attrNameLst>
                                      </p:cBhvr>
                                      <p:to>
                                        <p:strVal val="visible"/>
                                      </p:to>
                                    </p:set>
                                    <p:anim calcmode="lin" valueType="num">
                                      <p:cBhvr>
                                        <p:cTn id="75" dur="500" fill="hold"/>
                                        <p:tgtEl>
                                          <p:spTgt spid="4101"/>
                                        </p:tgtEl>
                                        <p:attrNameLst>
                                          <p:attrName>ppt_w</p:attrName>
                                        </p:attrNameLst>
                                      </p:cBhvr>
                                      <p:tavLst>
                                        <p:tav tm="0">
                                          <p:val>
                                            <p:fltVal val="0"/>
                                          </p:val>
                                        </p:tav>
                                        <p:tav tm="100000">
                                          <p:val>
                                            <p:strVal val="#ppt_w"/>
                                          </p:val>
                                        </p:tav>
                                      </p:tavLst>
                                    </p:anim>
                                    <p:anim calcmode="lin" valueType="num">
                                      <p:cBhvr>
                                        <p:cTn id="76" dur="500" fill="hold"/>
                                        <p:tgtEl>
                                          <p:spTgt spid="4101"/>
                                        </p:tgtEl>
                                        <p:attrNameLst>
                                          <p:attrName>ppt_h</p:attrName>
                                        </p:attrNameLst>
                                      </p:cBhvr>
                                      <p:tavLst>
                                        <p:tav tm="0">
                                          <p:val>
                                            <p:fltVal val="0"/>
                                          </p:val>
                                        </p:tav>
                                        <p:tav tm="100000">
                                          <p:val>
                                            <p:strVal val="#ppt_h"/>
                                          </p:val>
                                        </p:tav>
                                      </p:tavLst>
                                    </p:anim>
                                    <p:animEffect transition="in" filter="fade">
                                      <p:cBhvr>
                                        <p:cTn id="77" dur="500"/>
                                        <p:tgtEl>
                                          <p:spTgt spid="4101"/>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xit" presetSubtype="0" fill="hold" nodeType="clickEffect">
                                  <p:stCondLst>
                                    <p:cond delay="0"/>
                                  </p:stCondLst>
                                  <p:childTnLst>
                                    <p:animEffect transition="out" filter="wipe(down)">
                                      <p:cBhvr>
                                        <p:cTn id="81" dur="180" accel="50000">
                                          <p:stCondLst>
                                            <p:cond delay="1820"/>
                                          </p:stCondLst>
                                        </p:cTn>
                                        <p:tgtEl>
                                          <p:spTgt spid="4101"/>
                                        </p:tgtEl>
                                      </p:cBhvr>
                                    </p:animEffect>
                                    <p:anim calcmode="lin" valueType="num">
                                      <p:cBhvr>
                                        <p:cTn id="82" dur="1822" tmFilter="0,0; 0.14,0.31; 0.43,0.73; 0.71,0.91; 1.0,1.0">
                                          <p:stCondLst>
                                            <p:cond delay="0"/>
                                          </p:stCondLst>
                                        </p:cTn>
                                        <p:tgtEl>
                                          <p:spTgt spid="4101"/>
                                        </p:tgtEl>
                                        <p:attrNameLst>
                                          <p:attrName>ppt_x</p:attrName>
                                        </p:attrNameLst>
                                      </p:cBhvr>
                                      <p:tavLst>
                                        <p:tav tm="0">
                                          <p:val>
                                            <p:strVal val="ppt_x"/>
                                          </p:val>
                                        </p:tav>
                                        <p:tav tm="100000">
                                          <p:val>
                                            <p:strVal val="#ppt_x+0.25"/>
                                          </p:val>
                                        </p:tav>
                                      </p:tavLst>
                                    </p:anim>
                                    <p:anim calcmode="lin" valueType="num">
                                      <p:cBhvr>
                                        <p:cTn id="83" dur="178">
                                          <p:stCondLst>
                                            <p:cond delay="1822"/>
                                          </p:stCondLst>
                                        </p:cTn>
                                        <p:tgtEl>
                                          <p:spTgt spid="4101"/>
                                        </p:tgtEl>
                                        <p:attrNameLst>
                                          <p:attrName>ppt_x</p:attrName>
                                        </p:attrNameLst>
                                      </p:cBhvr>
                                      <p:tavLst>
                                        <p:tav tm="0">
                                          <p:val>
                                            <p:strVal val="ppt_x"/>
                                          </p:val>
                                        </p:tav>
                                        <p:tav tm="100000">
                                          <p:val>
                                            <p:strVal val="ppt_x"/>
                                          </p:val>
                                        </p:tav>
                                      </p:tavLst>
                                    </p:anim>
                                    <p:anim calcmode="lin" valueType="num">
                                      <p:cBhvr>
                                        <p:cTn id="84" dur="664" tmFilter="0.0,0.0;0.25,0.07;0.50,0.2;0.75,0.467;1.0,1.0">
                                          <p:stCondLst>
                                            <p:cond delay="0"/>
                                          </p:stCondLst>
                                        </p:cTn>
                                        <p:tgtEl>
                                          <p:spTgt spid="410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85" dur="664" tmFilter="0, 0; 0.125,0.2665; 0.25,0.4; 0.375,0.465; 0.5,0.5;  0.625,0.535; 0.75,0.6; 0.875,0.7335; 1,1">
                                          <p:stCondLst>
                                            <p:cond delay="664"/>
                                          </p:stCondLst>
                                        </p:cTn>
                                        <p:tgtEl>
                                          <p:spTgt spid="410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86" dur="332" tmFilter="0, 0; 0.125,0.2665; 0.25,0.4; 0.375,0.465; 0.5,0.5;  0.625,0.535; 0.75,0.6; 0.875,0.7335; 1,1">
                                          <p:stCondLst>
                                            <p:cond delay="1324"/>
                                          </p:stCondLst>
                                        </p:cTn>
                                        <p:tgtEl>
                                          <p:spTgt spid="410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7" dur="164" tmFilter="0, 0; 0.125,0.2665; 0.25,0.4; 0.375,0.465; 0.5,0.5;  0.625,0.535; 0.75,0.6; 0.875,0.7335; 1,1">
                                          <p:stCondLst>
                                            <p:cond delay="1656"/>
                                          </p:stCondLst>
                                        </p:cTn>
                                        <p:tgtEl>
                                          <p:spTgt spid="410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8" dur="180" accel="50000">
                                          <p:stCondLst>
                                            <p:cond delay="1820"/>
                                          </p:stCondLst>
                                        </p:cTn>
                                        <p:tgtEl>
                                          <p:spTgt spid="4101"/>
                                        </p:tgtEl>
                                        <p:attrNameLst>
                                          <p:attrName>ppt_y</p:attrName>
                                        </p:attrNameLst>
                                      </p:cBhvr>
                                      <p:tavLst>
                                        <p:tav tm="0">
                                          <p:val>
                                            <p:strVal val="ppt_y"/>
                                          </p:val>
                                        </p:tav>
                                        <p:tav tm="100000">
                                          <p:val>
                                            <p:strVal val="ppt_y+ppt_h"/>
                                          </p:val>
                                        </p:tav>
                                      </p:tavLst>
                                    </p:anim>
                                    <p:animScale>
                                      <p:cBhvr>
                                        <p:cTn id="89" dur="26">
                                          <p:stCondLst>
                                            <p:cond delay="620"/>
                                          </p:stCondLst>
                                        </p:cTn>
                                        <p:tgtEl>
                                          <p:spTgt spid="4101"/>
                                        </p:tgtEl>
                                      </p:cBhvr>
                                      <p:to x="100000" y="60000"/>
                                    </p:animScale>
                                    <p:animScale>
                                      <p:cBhvr>
                                        <p:cTn id="90" dur="166" decel="50000">
                                          <p:stCondLst>
                                            <p:cond delay="646"/>
                                          </p:stCondLst>
                                        </p:cTn>
                                        <p:tgtEl>
                                          <p:spTgt spid="4101"/>
                                        </p:tgtEl>
                                      </p:cBhvr>
                                      <p:to x="100000" y="100000"/>
                                    </p:animScale>
                                    <p:animScale>
                                      <p:cBhvr>
                                        <p:cTn id="91" dur="26">
                                          <p:stCondLst>
                                            <p:cond delay="1312"/>
                                          </p:stCondLst>
                                        </p:cTn>
                                        <p:tgtEl>
                                          <p:spTgt spid="4101"/>
                                        </p:tgtEl>
                                      </p:cBhvr>
                                      <p:to x="100000" y="80000"/>
                                    </p:animScale>
                                    <p:animScale>
                                      <p:cBhvr>
                                        <p:cTn id="92" dur="166" decel="50000">
                                          <p:stCondLst>
                                            <p:cond delay="1338"/>
                                          </p:stCondLst>
                                        </p:cTn>
                                        <p:tgtEl>
                                          <p:spTgt spid="4101"/>
                                        </p:tgtEl>
                                      </p:cBhvr>
                                      <p:to x="100000" y="100000"/>
                                    </p:animScale>
                                    <p:animScale>
                                      <p:cBhvr>
                                        <p:cTn id="93" dur="26">
                                          <p:stCondLst>
                                            <p:cond delay="1642"/>
                                          </p:stCondLst>
                                        </p:cTn>
                                        <p:tgtEl>
                                          <p:spTgt spid="4101"/>
                                        </p:tgtEl>
                                      </p:cBhvr>
                                      <p:to x="100000" y="90000"/>
                                    </p:animScale>
                                    <p:animScale>
                                      <p:cBhvr>
                                        <p:cTn id="94" dur="166" decel="50000">
                                          <p:stCondLst>
                                            <p:cond delay="1668"/>
                                          </p:stCondLst>
                                        </p:cTn>
                                        <p:tgtEl>
                                          <p:spTgt spid="4101"/>
                                        </p:tgtEl>
                                      </p:cBhvr>
                                      <p:to x="100000" y="100000"/>
                                    </p:animScale>
                                    <p:animScale>
                                      <p:cBhvr>
                                        <p:cTn id="95" dur="26">
                                          <p:stCondLst>
                                            <p:cond delay="1808"/>
                                          </p:stCondLst>
                                        </p:cTn>
                                        <p:tgtEl>
                                          <p:spTgt spid="4101"/>
                                        </p:tgtEl>
                                      </p:cBhvr>
                                      <p:to x="100000" y="95000"/>
                                    </p:animScale>
                                    <p:animScale>
                                      <p:cBhvr>
                                        <p:cTn id="96" dur="166" decel="50000">
                                          <p:stCondLst>
                                            <p:cond delay="1834"/>
                                          </p:stCondLst>
                                        </p:cTn>
                                        <p:tgtEl>
                                          <p:spTgt spid="4101"/>
                                        </p:tgtEl>
                                      </p:cBhvr>
                                      <p:to x="100000" y="100000"/>
                                    </p:animScale>
                                    <p:set>
                                      <p:cBhvr>
                                        <p:cTn id="97" dur="1" fill="hold">
                                          <p:stCondLst>
                                            <p:cond delay="1999"/>
                                          </p:stCondLst>
                                        </p:cTn>
                                        <p:tgtEl>
                                          <p:spTgt spid="4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83568" y="808835"/>
            <a:ext cx="8064896" cy="5472608"/>
          </a:xfrm>
        </p:spPr>
        <p:txBody>
          <a:bodyPr anchor="t">
            <a:normAutofit/>
          </a:bodyPr>
          <a:lstStyle/>
          <a:p>
            <a:pPr marL="0" indent="0">
              <a:buNone/>
            </a:pPr>
            <a:r>
              <a:rPr lang="pl-PL" b="1" dirty="0" smtClean="0"/>
              <a:t>Mateusz: </a:t>
            </a:r>
            <a:r>
              <a:rPr lang="pl-PL" dirty="0" smtClean="0"/>
              <a:t>Tworzono wtedy różne rzeczy, nawet kartki świąteczne, ale niezbyt ładne</a:t>
            </a:r>
            <a:r>
              <a:rPr lang="pl-PL" b="1" dirty="0" smtClean="0"/>
              <a:t>… </a:t>
            </a:r>
            <a:endParaRPr lang="pl-PL" dirty="0" smtClean="0"/>
          </a:p>
          <a:p>
            <a:pPr marL="0" indent="0">
              <a:buNone/>
            </a:pPr>
            <a:r>
              <a:rPr lang="pl-PL" b="1" dirty="0" smtClean="0"/>
              <a:t>Robert: </a:t>
            </a:r>
            <a:r>
              <a:rPr lang="pl-PL" dirty="0" smtClean="0"/>
              <a:t>Pamiętaj, że nie było wówczas nie tylko telefonów komórkowych, ale również komputerów osobistych. Pierwszy komputer jaki widziałem na Politechnice Warszawskiej, to była ODRA, w roku 1983. Był on wielkości pokoju i nie miał nawet małej części tych możliwości, które ma dziś byle laptop. Drukarze pracując na sprzęcie, który dziś można spotkać najwyżej w muzeum, dokonywali cudów i niektóre z tych „dzieł” możesz pooglądać w domowym archiwum.</a:t>
            </a:r>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p:txBody>
      </p:sp>
      <p:pic>
        <p:nvPicPr>
          <p:cNvPr id="6146" name="Picture 2" descr="C:\Users\Beata\Desktop\Nowy folder\DSCN276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23" t="5216" r="5655" b="2547"/>
          <a:stretch/>
        </p:blipFill>
        <p:spPr bwMode="auto">
          <a:xfrm rot="16200000">
            <a:off x="1910794" y="2060672"/>
            <a:ext cx="4565543" cy="3600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3" descr="C:\Users\Beata\Desktop\Nowy folder\DSCN276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17" t="12311" r="1301" b="8890"/>
          <a:stretch/>
        </p:blipFill>
        <p:spPr bwMode="auto">
          <a:xfrm>
            <a:off x="971600" y="1377712"/>
            <a:ext cx="6958445" cy="4427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50" name="Picture 6" descr="C:\Users\Beata\Desktop\Sesja2014\DSCN268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21" t="18331" r="10332" b="8890"/>
          <a:stretch/>
        </p:blipFill>
        <p:spPr bwMode="auto">
          <a:xfrm rot="16200000">
            <a:off x="1982591" y="2567513"/>
            <a:ext cx="4421950" cy="2808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2" descr="C:\Users\Beata\Desktop\Sesja2014\DSCN27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4458" y="1328151"/>
            <a:ext cx="6552728" cy="4914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4" descr="C:\Users\Beata\Desktop\Sesja2014\DSCN27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4566" y="1319559"/>
            <a:ext cx="6505140" cy="4878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2" descr="C:\Users\Beata\Desktop\Nowy folder\DSCN277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6733" y="1319559"/>
            <a:ext cx="6740805" cy="5055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8830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 calcmode="lin" valueType="num">
                                      <p:cBhvr>
                                        <p:cTn id="21" dur="500" fill="hold"/>
                                        <p:tgtEl>
                                          <p:spTgt spid="6146"/>
                                        </p:tgtEl>
                                        <p:attrNameLst>
                                          <p:attrName>ppt_w</p:attrName>
                                        </p:attrNameLst>
                                      </p:cBhvr>
                                      <p:tavLst>
                                        <p:tav tm="0">
                                          <p:val>
                                            <p:fltVal val="0"/>
                                          </p:val>
                                        </p:tav>
                                        <p:tav tm="100000">
                                          <p:val>
                                            <p:strVal val="#ppt_w"/>
                                          </p:val>
                                        </p:tav>
                                      </p:tavLst>
                                    </p:anim>
                                    <p:anim calcmode="lin" valueType="num">
                                      <p:cBhvr>
                                        <p:cTn id="22" dur="500" fill="hold"/>
                                        <p:tgtEl>
                                          <p:spTgt spid="6146"/>
                                        </p:tgtEl>
                                        <p:attrNameLst>
                                          <p:attrName>ppt_h</p:attrName>
                                        </p:attrNameLst>
                                      </p:cBhvr>
                                      <p:tavLst>
                                        <p:tav tm="0">
                                          <p:val>
                                            <p:fltVal val="0"/>
                                          </p:val>
                                        </p:tav>
                                        <p:tav tm="100000">
                                          <p:val>
                                            <p:strVal val="#ppt_h"/>
                                          </p:val>
                                        </p:tav>
                                      </p:tavLst>
                                    </p:anim>
                                    <p:animEffect transition="in" filter="fade">
                                      <p:cBhvr>
                                        <p:cTn id="23" dur="500"/>
                                        <p:tgtEl>
                                          <p:spTgt spid="61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6146"/>
                                        </p:tgtEl>
                                      </p:cBhvr>
                                    </p:animEffect>
                                    <p:set>
                                      <p:cBhvr>
                                        <p:cTn id="28" dur="1" fill="hold">
                                          <p:stCondLst>
                                            <p:cond delay="499"/>
                                          </p:stCondLst>
                                        </p:cTn>
                                        <p:tgtEl>
                                          <p:spTgt spid="614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147"/>
                                        </p:tgtEl>
                                        <p:attrNameLst>
                                          <p:attrName>style.visibility</p:attrName>
                                        </p:attrNameLst>
                                      </p:cBhvr>
                                      <p:to>
                                        <p:strVal val="visible"/>
                                      </p:to>
                                    </p:set>
                                    <p:anim calcmode="lin" valueType="num">
                                      <p:cBhvr>
                                        <p:cTn id="33" dur="500" fill="hold"/>
                                        <p:tgtEl>
                                          <p:spTgt spid="6147"/>
                                        </p:tgtEl>
                                        <p:attrNameLst>
                                          <p:attrName>ppt_w</p:attrName>
                                        </p:attrNameLst>
                                      </p:cBhvr>
                                      <p:tavLst>
                                        <p:tav tm="0">
                                          <p:val>
                                            <p:fltVal val="0"/>
                                          </p:val>
                                        </p:tav>
                                        <p:tav tm="100000">
                                          <p:val>
                                            <p:strVal val="#ppt_w"/>
                                          </p:val>
                                        </p:tav>
                                      </p:tavLst>
                                    </p:anim>
                                    <p:anim calcmode="lin" valueType="num">
                                      <p:cBhvr>
                                        <p:cTn id="34" dur="500" fill="hold"/>
                                        <p:tgtEl>
                                          <p:spTgt spid="6147"/>
                                        </p:tgtEl>
                                        <p:attrNameLst>
                                          <p:attrName>ppt_h</p:attrName>
                                        </p:attrNameLst>
                                      </p:cBhvr>
                                      <p:tavLst>
                                        <p:tav tm="0">
                                          <p:val>
                                            <p:fltVal val="0"/>
                                          </p:val>
                                        </p:tav>
                                        <p:tav tm="100000">
                                          <p:val>
                                            <p:strVal val="#ppt_h"/>
                                          </p:val>
                                        </p:tav>
                                      </p:tavLst>
                                    </p:anim>
                                    <p:animEffect transition="in" filter="fade">
                                      <p:cBhvr>
                                        <p:cTn id="35" dur="500"/>
                                        <p:tgtEl>
                                          <p:spTgt spid="614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614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6150"/>
                                        </p:tgtEl>
                                        <p:attrNameLst>
                                          <p:attrName>style.visibility</p:attrName>
                                        </p:attrNameLst>
                                      </p:cBhvr>
                                      <p:to>
                                        <p:strVal val="visible"/>
                                      </p:to>
                                    </p:set>
                                    <p:anim calcmode="lin" valueType="num">
                                      <p:cBhvr>
                                        <p:cTn id="44" dur="500" fill="hold"/>
                                        <p:tgtEl>
                                          <p:spTgt spid="6150"/>
                                        </p:tgtEl>
                                        <p:attrNameLst>
                                          <p:attrName>ppt_w</p:attrName>
                                        </p:attrNameLst>
                                      </p:cBhvr>
                                      <p:tavLst>
                                        <p:tav tm="0">
                                          <p:val>
                                            <p:fltVal val="0"/>
                                          </p:val>
                                        </p:tav>
                                        <p:tav tm="100000">
                                          <p:val>
                                            <p:strVal val="#ppt_w"/>
                                          </p:val>
                                        </p:tav>
                                      </p:tavLst>
                                    </p:anim>
                                    <p:anim calcmode="lin" valueType="num">
                                      <p:cBhvr>
                                        <p:cTn id="45" dur="500" fill="hold"/>
                                        <p:tgtEl>
                                          <p:spTgt spid="6150"/>
                                        </p:tgtEl>
                                        <p:attrNameLst>
                                          <p:attrName>ppt_h</p:attrName>
                                        </p:attrNameLst>
                                      </p:cBhvr>
                                      <p:tavLst>
                                        <p:tav tm="0">
                                          <p:val>
                                            <p:fltVal val="0"/>
                                          </p:val>
                                        </p:tav>
                                        <p:tav tm="100000">
                                          <p:val>
                                            <p:strVal val="#ppt_h"/>
                                          </p:val>
                                        </p:tav>
                                      </p:tavLst>
                                    </p:anim>
                                    <p:animEffect transition="in" filter="fade">
                                      <p:cBhvr>
                                        <p:cTn id="46" dur="500"/>
                                        <p:tgtEl>
                                          <p:spTgt spid="615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615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p:cTn id="66" dur="500" fill="hold"/>
                                        <p:tgtEl>
                                          <p:spTgt spid="10"/>
                                        </p:tgtEl>
                                        <p:attrNameLst>
                                          <p:attrName>ppt_w</p:attrName>
                                        </p:attrNameLst>
                                      </p:cBhvr>
                                      <p:tavLst>
                                        <p:tav tm="0">
                                          <p:val>
                                            <p:fltVal val="0"/>
                                          </p:val>
                                        </p:tav>
                                        <p:tav tm="100000">
                                          <p:val>
                                            <p:strVal val="#ppt_w"/>
                                          </p:val>
                                        </p:tav>
                                      </p:tavLst>
                                    </p:anim>
                                    <p:anim calcmode="lin" valueType="num">
                                      <p:cBhvr>
                                        <p:cTn id="67" dur="500" fill="hold"/>
                                        <p:tgtEl>
                                          <p:spTgt spid="10"/>
                                        </p:tgtEl>
                                        <p:attrNameLst>
                                          <p:attrName>ppt_h</p:attrName>
                                        </p:attrNameLst>
                                      </p:cBhvr>
                                      <p:tavLst>
                                        <p:tav tm="0">
                                          <p:val>
                                            <p:fltVal val="0"/>
                                          </p:val>
                                        </p:tav>
                                        <p:tav tm="100000">
                                          <p:val>
                                            <p:strVal val="#ppt_h"/>
                                          </p:val>
                                        </p:tav>
                                      </p:tavLst>
                                    </p:anim>
                                    <p:animEffect transition="in" filter="fade">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5" presetClass="entr" presetSubtype="0"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2000"/>
                                        <p:tgtEl>
                                          <p:spTgt spid="11"/>
                                        </p:tgtEl>
                                      </p:cBhvr>
                                    </p:animEffect>
                                    <p:anim calcmode="lin" valueType="num">
                                      <p:cBhvr>
                                        <p:cTn id="78" dur="2000" fill="hold"/>
                                        <p:tgtEl>
                                          <p:spTgt spid="11"/>
                                        </p:tgtEl>
                                        <p:attrNameLst>
                                          <p:attrName>ppt_w</p:attrName>
                                        </p:attrNameLst>
                                      </p:cBhvr>
                                      <p:tavLst>
                                        <p:tav tm="0" fmla="#ppt_w*sin(2.5*pi*$)">
                                          <p:val>
                                            <p:fltVal val="0"/>
                                          </p:val>
                                        </p:tav>
                                        <p:tav tm="100000">
                                          <p:val>
                                            <p:fltVal val="1"/>
                                          </p:val>
                                        </p:tav>
                                      </p:tavLst>
                                    </p:anim>
                                    <p:anim calcmode="lin" valueType="num">
                                      <p:cBhvr>
                                        <p:cTn id="7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31" presetClass="exit" presetSubtype="0" fill="hold" nodeType="clickEffect">
                                  <p:stCondLst>
                                    <p:cond delay="0"/>
                                  </p:stCondLst>
                                  <p:childTnLst>
                                    <p:anim calcmode="lin" valueType="num">
                                      <p:cBhvr>
                                        <p:cTn id="83" dur="1000"/>
                                        <p:tgtEl>
                                          <p:spTgt spid="11"/>
                                        </p:tgtEl>
                                        <p:attrNameLst>
                                          <p:attrName>ppt_w</p:attrName>
                                        </p:attrNameLst>
                                      </p:cBhvr>
                                      <p:tavLst>
                                        <p:tav tm="0">
                                          <p:val>
                                            <p:strVal val="ppt_w"/>
                                          </p:val>
                                        </p:tav>
                                        <p:tav tm="100000">
                                          <p:val>
                                            <p:fltVal val="0"/>
                                          </p:val>
                                        </p:tav>
                                      </p:tavLst>
                                    </p:anim>
                                    <p:anim calcmode="lin" valueType="num">
                                      <p:cBhvr>
                                        <p:cTn id="84" dur="1000"/>
                                        <p:tgtEl>
                                          <p:spTgt spid="11"/>
                                        </p:tgtEl>
                                        <p:attrNameLst>
                                          <p:attrName>ppt_h</p:attrName>
                                        </p:attrNameLst>
                                      </p:cBhvr>
                                      <p:tavLst>
                                        <p:tav tm="0">
                                          <p:val>
                                            <p:strVal val="ppt_h"/>
                                          </p:val>
                                        </p:tav>
                                        <p:tav tm="100000">
                                          <p:val>
                                            <p:fltVal val="0"/>
                                          </p:val>
                                        </p:tav>
                                      </p:tavLst>
                                    </p:anim>
                                    <p:anim calcmode="lin" valueType="num">
                                      <p:cBhvr>
                                        <p:cTn id="85" dur="1000"/>
                                        <p:tgtEl>
                                          <p:spTgt spid="11"/>
                                        </p:tgtEl>
                                        <p:attrNameLst>
                                          <p:attrName>style.rotation</p:attrName>
                                        </p:attrNameLst>
                                      </p:cBhvr>
                                      <p:tavLst>
                                        <p:tav tm="0">
                                          <p:val>
                                            <p:fltVal val="0"/>
                                          </p:val>
                                        </p:tav>
                                        <p:tav tm="100000">
                                          <p:val>
                                            <p:fltVal val="90"/>
                                          </p:val>
                                        </p:tav>
                                      </p:tavLst>
                                    </p:anim>
                                    <p:animEffect transition="out" filter="fade">
                                      <p:cBhvr>
                                        <p:cTn id="86" dur="1000"/>
                                        <p:tgtEl>
                                          <p:spTgt spid="11"/>
                                        </p:tgtEl>
                                      </p:cBhvr>
                                    </p:animEffect>
                                    <p:set>
                                      <p:cBhvr>
                                        <p:cTn id="87"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55576" y="845694"/>
            <a:ext cx="8185414" cy="5472608"/>
          </a:xfrm>
        </p:spPr>
        <p:txBody>
          <a:bodyPr anchor="t">
            <a:normAutofit/>
          </a:bodyPr>
          <a:lstStyle/>
          <a:p>
            <a:pPr marL="0" indent="0">
              <a:buNone/>
            </a:pPr>
            <a:r>
              <a:rPr lang="pl-PL" b="1" dirty="0" smtClean="0"/>
              <a:t>Mateusz: </a:t>
            </a:r>
            <a:r>
              <a:rPr lang="pl-PL" dirty="0" smtClean="0"/>
              <a:t>Niektóre śmieszne, inne poważne.</a:t>
            </a:r>
          </a:p>
          <a:p>
            <a:pPr marL="0" indent="0">
              <a:buNone/>
            </a:pPr>
            <a:r>
              <a:rPr lang="pl-PL" b="1" dirty="0" smtClean="0"/>
              <a:t>Robert: </a:t>
            </a:r>
            <a:r>
              <a:rPr lang="pl-PL" dirty="0" smtClean="0"/>
              <a:t>Głównie chodziło o dotarcie z informacją do jak największej liczby ludzi. Najważniejsza więc była prasa podziemna i poważne periodyki jak ten, z którym czułem się wówczas najbardziej związany, czyli „Polityka Polska”. Kolportowaliśmy jednak każdy rodzaj działalności wydawniczej: zdjęcia, kasety magnetofonowe, to były czasy jeszcze przed płytą kompaktową, czy różne dowcipne pseudopocztówki.   </a:t>
            </a:r>
          </a:p>
          <a:p>
            <a:pPr marL="0" indent="0">
              <a:buNone/>
            </a:pPr>
            <a:endParaRPr lang="pl-PL" dirty="0"/>
          </a:p>
        </p:txBody>
      </p:sp>
      <p:pic>
        <p:nvPicPr>
          <p:cNvPr id="7171" name="Picture 3" descr="C:\Users\Beata\Desktop\Nowy folder\DSCN27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733178"/>
            <a:ext cx="6768752" cy="5076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3" descr="C:\Users\Beata\Desktop\Nowy folder\DSCN277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45" t="4706" r="-1568" b="12679"/>
          <a:stretch/>
        </p:blipFill>
        <p:spPr bwMode="auto">
          <a:xfrm rot="16200000">
            <a:off x="3933046" y="1804182"/>
            <a:ext cx="5742407" cy="36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0" name="Picture 2" descr="C:\Users\Beata\Desktop\DSCN281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881" t="25874" r="26786" b="11587"/>
          <a:stretch/>
        </p:blipFill>
        <p:spPr bwMode="auto">
          <a:xfrm>
            <a:off x="2195736" y="1844823"/>
            <a:ext cx="4419600" cy="42889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924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anim calcmode="lin" valueType="num">
                                      <p:cBhvr>
                                        <p:cTn id="22" dur="2000" fill="hold"/>
                                        <p:tgtEl>
                                          <p:spTgt spid="7"/>
                                        </p:tgtEl>
                                        <p:attrNameLst>
                                          <p:attrName>ppt_w</p:attrName>
                                        </p:attrNameLst>
                                      </p:cBhvr>
                                      <p:tavLst>
                                        <p:tav tm="0" fmla="#ppt_w*sin(2.5*pi*$)">
                                          <p:val>
                                            <p:fltVal val="0"/>
                                          </p:val>
                                        </p:tav>
                                        <p:tav tm="100000">
                                          <p:val>
                                            <p:fltVal val="1"/>
                                          </p:val>
                                        </p:tav>
                                      </p:tavLst>
                                    </p:anim>
                                    <p:anim calcmode="lin" valueType="num">
                                      <p:cBhvr>
                                        <p:cTn id="2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7"/>
                                        </p:tgtEl>
                                        <p:attrNameLst>
                                          <p:attrName>ppt_x</p:attrName>
                                        </p:attrNameLst>
                                      </p:cBhvr>
                                      <p:tavLst>
                                        <p:tav tm="0">
                                          <p:val>
                                            <p:strVal val="ppt_x"/>
                                          </p:val>
                                        </p:tav>
                                        <p:tav tm="100000">
                                          <p:val>
                                            <p:strVal val="ppt_x"/>
                                          </p:val>
                                        </p:tav>
                                      </p:tavLst>
                                    </p:anim>
                                    <p:anim calcmode="lin" valueType="num">
                                      <p:cBhvr additive="base">
                                        <p:cTn id="28" dur="500"/>
                                        <p:tgtEl>
                                          <p:spTgt spid="7"/>
                                        </p:tgtEl>
                                        <p:attrNameLst>
                                          <p:attrName>ppt_y</p:attrName>
                                        </p:attrNameLst>
                                      </p:cBhvr>
                                      <p:tavLst>
                                        <p:tav tm="0">
                                          <p:val>
                                            <p:strVal val="ppt_y"/>
                                          </p:val>
                                        </p:tav>
                                        <p:tav tm="100000">
                                          <p:val>
                                            <p:strVal val="1+ppt_h/2"/>
                                          </p:val>
                                        </p:tav>
                                      </p:tavLst>
                                    </p:anim>
                                    <p:set>
                                      <p:cBhvr>
                                        <p:cTn id="29" dur="1" fill="hold">
                                          <p:stCondLst>
                                            <p:cond delay="4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7171"/>
                                        </p:tgtEl>
                                        <p:attrNameLst>
                                          <p:attrName>style.visibility</p:attrName>
                                        </p:attrNameLst>
                                      </p:cBhvr>
                                      <p:to>
                                        <p:strVal val="visible"/>
                                      </p:to>
                                    </p:set>
                                    <p:animEffect transition="in" filter="circle(in)">
                                      <p:cBhvr>
                                        <p:cTn id="34" dur="2000"/>
                                        <p:tgtEl>
                                          <p:spTgt spid="717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xit" presetSubtype="1" fill="hold" nodeType="clickEffect">
                                  <p:stCondLst>
                                    <p:cond delay="0"/>
                                  </p:stCondLst>
                                  <p:childTnLst>
                                    <p:animEffect transition="out" filter="wheel(1)">
                                      <p:cBhvr>
                                        <p:cTn id="38" dur="2000"/>
                                        <p:tgtEl>
                                          <p:spTgt spid="7171"/>
                                        </p:tgtEl>
                                      </p:cBhvr>
                                    </p:animEffect>
                                    <p:set>
                                      <p:cBhvr>
                                        <p:cTn id="39" dur="1" fill="hold">
                                          <p:stCondLst>
                                            <p:cond delay="1999"/>
                                          </p:stCondLst>
                                        </p:cTn>
                                        <p:tgtEl>
                                          <p:spTgt spid="717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6" presetClass="entr" presetSubtype="32"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Effect transition="in" filter="circle(out)">
                                      <p:cBhvr>
                                        <p:cTn id="44" dur="2000"/>
                                        <p:tgtEl>
                                          <p:spTgt spid="2050"/>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xit" presetSubtype="0" fill="hold" nodeType="clickEffect">
                                  <p:stCondLst>
                                    <p:cond delay="0"/>
                                  </p:stCondLst>
                                  <p:childTnLst>
                                    <p:anim calcmode="lin" valueType="num">
                                      <p:cBhvr>
                                        <p:cTn id="48" dur="1000"/>
                                        <p:tgtEl>
                                          <p:spTgt spid="2050"/>
                                        </p:tgtEl>
                                        <p:attrNameLst>
                                          <p:attrName>ppt_w</p:attrName>
                                        </p:attrNameLst>
                                      </p:cBhvr>
                                      <p:tavLst>
                                        <p:tav tm="0">
                                          <p:val>
                                            <p:strVal val="ppt_w"/>
                                          </p:val>
                                        </p:tav>
                                        <p:tav tm="100000">
                                          <p:val>
                                            <p:fltVal val="0"/>
                                          </p:val>
                                        </p:tav>
                                      </p:tavLst>
                                    </p:anim>
                                    <p:anim calcmode="lin" valueType="num">
                                      <p:cBhvr>
                                        <p:cTn id="49" dur="1000"/>
                                        <p:tgtEl>
                                          <p:spTgt spid="2050"/>
                                        </p:tgtEl>
                                        <p:attrNameLst>
                                          <p:attrName>ppt_h</p:attrName>
                                        </p:attrNameLst>
                                      </p:cBhvr>
                                      <p:tavLst>
                                        <p:tav tm="0">
                                          <p:val>
                                            <p:strVal val="ppt_h"/>
                                          </p:val>
                                        </p:tav>
                                        <p:tav tm="100000">
                                          <p:val>
                                            <p:fltVal val="0"/>
                                          </p:val>
                                        </p:tav>
                                      </p:tavLst>
                                    </p:anim>
                                    <p:anim calcmode="lin" valueType="num">
                                      <p:cBhvr>
                                        <p:cTn id="50" dur="1000"/>
                                        <p:tgtEl>
                                          <p:spTgt spid="2050"/>
                                        </p:tgtEl>
                                        <p:attrNameLst>
                                          <p:attrName>style.rotation</p:attrName>
                                        </p:attrNameLst>
                                      </p:cBhvr>
                                      <p:tavLst>
                                        <p:tav tm="0">
                                          <p:val>
                                            <p:fltVal val="0"/>
                                          </p:val>
                                        </p:tav>
                                        <p:tav tm="100000">
                                          <p:val>
                                            <p:fltVal val="90"/>
                                          </p:val>
                                        </p:tav>
                                      </p:tavLst>
                                    </p:anim>
                                    <p:animEffect transition="out" filter="fade">
                                      <p:cBhvr>
                                        <p:cTn id="51" dur="1000"/>
                                        <p:tgtEl>
                                          <p:spTgt spid="2050"/>
                                        </p:tgtEl>
                                      </p:cBhvr>
                                    </p:animEffect>
                                    <p:set>
                                      <p:cBhvr>
                                        <p:cTn id="52" dur="1" fill="hold">
                                          <p:stCondLst>
                                            <p:cond delay="9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18127" y="636712"/>
            <a:ext cx="8030210" cy="5146389"/>
          </a:xfrm>
        </p:spPr>
        <p:txBody>
          <a:bodyPr anchor="t">
            <a:normAutofit fontScale="92500" lnSpcReduction="10000"/>
          </a:bodyPr>
          <a:lstStyle/>
          <a:p>
            <a:pPr marL="0" indent="0">
              <a:buNone/>
            </a:pPr>
            <a:r>
              <a:rPr lang="pl-PL" b="1" dirty="0" smtClean="0"/>
              <a:t>Mateusz</a:t>
            </a:r>
            <a:r>
              <a:rPr lang="pl-PL" dirty="0" smtClean="0"/>
              <a:t>: Co to znaczy wolne wybory?</a:t>
            </a:r>
          </a:p>
          <a:p>
            <a:pPr marL="0" indent="0">
              <a:buNone/>
            </a:pPr>
            <a:r>
              <a:rPr lang="pl-PL" b="1" dirty="0" smtClean="0"/>
              <a:t>Robert: </a:t>
            </a:r>
            <a:r>
              <a:rPr lang="pl-PL" dirty="0"/>
              <a:t>D</a:t>
            </a:r>
            <a:r>
              <a:rPr lang="pl-PL" dirty="0" smtClean="0"/>
              <a:t>o roku 1989 nie można było zakładać partii politycznych. W wyborach można było głosować tylko na kandydatów Polskiej Zjednoczonej Partii Robotniczej i jej dwóch przybudówek. W związku z tym zwłaszcza w latach osiemdziesiątych wybory były bojkotowane przez olbrzymią część społeczeństwa. Dopiero po rozmowach „okrągłego stołu” władza i opozycja ustaliły zasady przechodzenia do standardów demokratycznych, których podstawą są wolne wybory. Wolne, a więc takie gdzie każda grupa obywateli ma prawo wystawić swoich przedstawicieli i gdzie każdy głos ma takie samo znaczenie. Do parlamentu dostają się ci, którzy zbiorą największą liczbę głosów. Wolne wybory to także takie, w których każda startująca partia może delegować do komisji wyborczej swoich przedstawicieli, którzy pilnują czy ktoś nie próbuje fałszować wyników. Wolne wybory to fundament demokracji, a przestrzegania reguł strzeże aparat państwowy.</a:t>
            </a:r>
            <a:endParaRPr lang="pl-PL" b="1" dirty="0" smtClean="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p:txBody>
      </p:sp>
      <p:pic>
        <p:nvPicPr>
          <p:cNvPr id="3074" name="Picture 2" descr="E:\DSCN26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189" t="33686" r="8001" b="40872"/>
          <a:stretch/>
        </p:blipFill>
        <p:spPr bwMode="auto">
          <a:xfrm>
            <a:off x="611560" y="1988840"/>
            <a:ext cx="7830760" cy="18722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5" name="Picture 3" descr="E:\DSCN26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042" t="20632" r="17499" b="37860"/>
          <a:stretch/>
        </p:blipFill>
        <p:spPr bwMode="auto">
          <a:xfrm>
            <a:off x="467544" y="1649693"/>
            <a:ext cx="8302906" cy="4138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266106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randombar(horizontal)">
                                      <p:cBhvr>
                                        <p:cTn id="21" dur="500"/>
                                        <p:tgtEl>
                                          <p:spTgt spid="3075"/>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xit" presetSubtype="0" fill="hold" nodeType="clickEffect">
                                  <p:stCondLst>
                                    <p:cond delay="0"/>
                                  </p:stCondLst>
                                  <p:childTnLst>
                                    <p:anim calcmode="lin" valueType="num">
                                      <p:cBhvr>
                                        <p:cTn id="25" dur="1000"/>
                                        <p:tgtEl>
                                          <p:spTgt spid="3075"/>
                                        </p:tgtEl>
                                        <p:attrNameLst>
                                          <p:attrName>ppt_w</p:attrName>
                                        </p:attrNameLst>
                                      </p:cBhvr>
                                      <p:tavLst>
                                        <p:tav tm="0">
                                          <p:val>
                                            <p:strVal val="ppt_w"/>
                                          </p:val>
                                        </p:tav>
                                        <p:tav tm="100000">
                                          <p:val>
                                            <p:fltVal val="0"/>
                                          </p:val>
                                        </p:tav>
                                      </p:tavLst>
                                    </p:anim>
                                    <p:anim calcmode="lin" valueType="num">
                                      <p:cBhvr>
                                        <p:cTn id="26" dur="1000"/>
                                        <p:tgtEl>
                                          <p:spTgt spid="3075"/>
                                        </p:tgtEl>
                                        <p:attrNameLst>
                                          <p:attrName>ppt_h</p:attrName>
                                        </p:attrNameLst>
                                      </p:cBhvr>
                                      <p:tavLst>
                                        <p:tav tm="0">
                                          <p:val>
                                            <p:strVal val="ppt_h"/>
                                          </p:val>
                                        </p:tav>
                                        <p:tav tm="100000">
                                          <p:val>
                                            <p:fltVal val="0"/>
                                          </p:val>
                                        </p:tav>
                                      </p:tavLst>
                                    </p:anim>
                                    <p:anim calcmode="lin" valueType="num">
                                      <p:cBhvr>
                                        <p:cTn id="27" dur="1000"/>
                                        <p:tgtEl>
                                          <p:spTgt spid="3075"/>
                                        </p:tgtEl>
                                        <p:attrNameLst>
                                          <p:attrName>style.rotation</p:attrName>
                                        </p:attrNameLst>
                                      </p:cBhvr>
                                      <p:tavLst>
                                        <p:tav tm="0">
                                          <p:val>
                                            <p:fltVal val="0"/>
                                          </p:val>
                                        </p:tav>
                                        <p:tav tm="100000">
                                          <p:val>
                                            <p:fltVal val="90"/>
                                          </p:val>
                                        </p:tav>
                                      </p:tavLst>
                                    </p:anim>
                                    <p:animEffect transition="out" filter="fade">
                                      <p:cBhvr>
                                        <p:cTn id="28" dur="1000"/>
                                        <p:tgtEl>
                                          <p:spTgt spid="3075"/>
                                        </p:tgtEl>
                                      </p:cBhvr>
                                    </p:animEffect>
                                    <p:set>
                                      <p:cBhvr>
                                        <p:cTn id="29" dur="1" fill="hold">
                                          <p:stCondLst>
                                            <p:cond delay="999"/>
                                          </p:stCondLst>
                                        </p:cTn>
                                        <p:tgtEl>
                                          <p:spTgt spid="307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randombar(horizontal)">
                                      <p:cBhvr>
                                        <p:cTn id="34" dur="500"/>
                                        <p:tgtEl>
                                          <p:spTgt spid="3074"/>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xit" presetSubtype="0" fill="hold" nodeType="clickEffect">
                                  <p:stCondLst>
                                    <p:cond delay="0"/>
                                  </p:stCondLst>
                                  <p:childTnLst>
                                    <p:animEffect transition="out" filter="fade">
                                      <p:cBhvr>
                                        <p:cTn id="38" dur="2000"/>
                                        <p:tgtEl>
                                          <p:spTgt spid="3074"/>
                                        </p:tgtEl>
                                      </p:cBhvr>
                                    </p:animEffect>
                                    <p:anim calcmode="lin" valueType="num">
                                      <p:cBhvr>
                                        <p:cTn id="39" dur="2000"/>
                                        <p:tgtEl>
                                          <p:spTgt spid="307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0" dur="2000"/>
                                        <p:tgtEl>
                                          <p:spTgt spid="3074"/>
                                        </p:tgtEl>
                                        <p:attrNameLst>
                                          <p:attrName>ppt_h</p:attrName>
                                        </p:attrNameLst>
                                      </p:cBhvr>
                                      <p:tavLst>
                                        <p:tav tm="0">
                                          <p:val>
                                            <p:strVal val="ppt_h"/>
                                          </p:val>
                                        </p:tav>
                                        <p:tav tm="100000">
                                          <p:val>
                                            <p:strVal val="ppt_h"/>
                                          </p:val>
                                        </p:tav>
                                      </p:tavLst>
                                    </p:anim>
                                    <p:set>
                                      <p:cBhvr>
                                        <p:cTn id="41" dur="1" fill="hold">
                                          <p:stCondLst>
                                            <p:cond delay="1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txBox="1">
            <a:spLocks/>
          </p:cNvSpPr>
          <p:nvPr/>
        </p:nvSpPr>
        <p:spPr>
          <a:xfrm>
            <a:off x="395536" y="600761"/>
            <a:ext cx="8424936" cy="5214791"/>
          </a:xfrm>
          <a:prstGeom prst="rect">
            <a:avLst/>
          </a:prstGeom>
        </p:spPr>
        <p:txBody>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Font typeface="Arial" pitchFamily="34" charset="0"/>
              <a:buNone/>
            </a:pPr>
            <a:r>
              <a:rPr lang="pl-PL" b="1" dirty="0" smtClean="0"/>
              <a:t>Mateusz: </a:t>
            </a:r>
            <a:r>
              <a:rPr lang="pl-PL" dirty="0" smtClean="0"/>
              <a:t>Od roku 1989 zaczęła się w Polsce wolność i demokracja?</a:t>
            </a:r>
          </a:p>
          <a:p>
            <a:pPr marL="0" indent="0">
              <a:buFont typeface="Arial" pitchFamily="34" charset="0"/>
              <a:buNone/>
            </a:pPr>
            <a:r>
              <a:rPr lang="pl-PL" b="1" dirty="0" smtClean="0"/>
              <a:t>Robert: </a:t>
            </a:r>
            <a:r>
              <a:rPr lang="pl-PL" dirty="0"/>
              <a:t>P</a:t>
            </a:r>
            <a:r>
              <a:rPr lang="pl-PL" dirty="0" smtClean="0"/>
              <a:t>ojawiły się wtedy pierwsze oficjalnie wydawane gazety opozycyjne. Tak zaczęła się np. kariera dzisiejszej Gazety Wyborczej. Pierwsze wybory były wolne tylko dla 1/3 miejsc w parlamencie, pozostałe były zarezerwowane dla przedstawicieli komunistycznej władzy. Ale to wtedy zaczął się przełom, którego już nic nie zdołało zatrzymać. I szybko Polska stała się taka, jaką mamy dziś. </a:t>
            </a:r>
            <a:endParaRPr lang="pl-PL" b="1" dirty="0" smtClean="0"/>
          </a:p>
          <a:p>
            <a:pPr marL="0" indent="0">
              <a:buFont typeface="Arial" pitchFamily="34" charset="0"/>
              <a:buNone/>
            </a:pPr>
            <a:endParaRPr lang="pl-PL" b="1" dirty="0" smtClean="0"/>
          </a:p>
          <a:p>
            <a:pPr marL="0" indent="0">
              <a:buFont typeface="Arial" pitchFamily="34" charset="0"/>
              <a:buNone/>
            </a:pPr>
            <a:endParaRPr lang="pl-PL" b="1" dirty="0"/>
          </a:p>
          <a:p>
            <a:pPr marL="0" indent="0">
              <a:buFont typeface="Arial" pitchFamily="34" charset="0"/>
              <a:buNone/>
            </a:pPr>
            <a:endParaRPr lang="pl-PL" b="1" dirty="0" smtClean="0"/>
          </a:p>
          <a:p>
            <a:pPr marL="0" indent="0">
              <a:buFont typeface="Arial" pitchFamily="34" charset="0"/>
              <a:buNone/>
            </a:pPr>
            <a:endParaRPr lang="pl-PL" dirty="0" smtClean="0"/>
          </a:p>
          <a:p>
            <a:pPr marL="0" indent="0">
              <a:buFont typeface="Arial" pitchFamily="34" charset="0"/>
              <a:buNone/>
            </a:pPr>
            <a:endParaRPr lang="pl-PL" dirty="0" smtClean="0"/>
          </a:p>
          <a:p>
            <a:pPr marL="0" indent="0">
              <a:buFont typeface="Arial" pitchFamily="34" charset="0"/>
              <a:buNone/>
            </a:pPr>
            <a:endParaRPr lang="pl-PL" dirty="0" smtClean="0"/>
          </a:p>
          <a:p>
            <a:pPr marL="0" indent="0">
              <a:buFont typeface="Arial" pitchFamily="34" charset="0"/>
              <a:buNone/>
            </a:pPr>
            <a:endParaRPr lang="pl-PL" dirty="0" smtClean="0"/>
          </a:p>
          <a:p>
            <a:pPr marL="0" indent="0">
              <a:buFont typeface="Arial" pitchFamily="34" charset="0"/>
              <a:buNone/>
            </a:pPr>
            <a:endParaRPr lang="pl-PL" dirty="0" smtClean="0"/>
          </a:p>
          <a:p>
            <a:pPr marL="0" indent="0">
              <a:buFont typeface="Arial" pitchFamily="34" charset="0"/>
              <a:buNone/>
            </a:pPr>
            <a:endParaRPr lang="pl-PL" dirty="0" smtClean="0"/>
          </a:p>
          <a:p>
            <a:pPr marL="0" indent="0">
              <a:buFont typeface="Arial" pitchFamily="34" charset="0"/>
              <a:buNone/>
            </a:pPr>
            <a:endParaRPr lang="pl-PL" dirty="0" smtClean="0"/>
          </a:p>
          <a:p>
            <a:pPr marL="0" indent="0">
              <a:buFont typeface="Arial" pitchFamily="34" charset="0"/>
              <a:buNone/>
            </a:pPr>
            <a:endParaRPr lang="pl-PL" dirty="0"/>
          </a:p>
        </p:txBody>
      </p:sp>
      <p:pic>
        <p:nvPicPr>
          <p:cNvPr id="12291" name="Picture 3" descr="C:\Users\Beata\Desktop\Nowy folder\DSCN27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2420888"/>
            <a:ext cx="5559425" cy="4169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0" name="Picture 2" descr="C:\Users\Beata\Desktop\Nowy folder\DSCN27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600939" y="1933844"/>
            <a:ext cx="4436237" cy="33271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7411469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291"/>
                                        </p:tgtEl>
                                        <p:attrNameLst>
                                          <p:attrName>style.visibility</p:attrName>
                                        </p:attrNameLst>
                                      </p:cBhvr>
                                      <p:to>
                                        <p:strVal val="visible"/>
                                      </p:to>
                                    </p:set>
                                    <p:animEffect transition="in" filter="fade">
                                      <p:cBhvr>
                                        <p:cTn id="14" dur="1000"/>
                                        <p:tgtEl>
                                          <p:spTgt spid="12291"/>
                                        </p:tgtEl>
                                      </p:cBhvr>
                                    </p:animEffect>
                                    <p:anim calcmode="lin" valueType="num">
                                      <p:cBhvr>
                                        <p:cTn id="15" dur="1000" fill="hold"/>
                                        <p:tgtEl>
                                          <p:spTgt spid="12291"/>
                                        </p:tgtEl>
                                        <p:attrNameLst>
                                          <p:attrName>ppt_x</p:attrName>
                                        </p:attrNameLst>
                                      </p:cBhvr>
                                      <p:tavLst>
                                        <p:tav tm="0">
                                          <p:val>
                                            <p:strVal val="#ppt_x"/>
                                          </p:val>
                                        </p:tav>
                                        <p:tav tm="100000">
                                          <p:val>
                                            <p:strVal val="#ppt_x"/>
                                          </p:val>
                                        </p:tav>
                                      </p:tavLst>
                                    </p:anim>
                                    <p:anim calcmode="lin" valueType="num">
                                      <p:cBhvr>
                                        <p:cTn id="16" dur="1000" fill="hold"/>
                                        <p:tgtEl>
                                          <p:spTgt spid="1229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290"/>
                                        </p:tgtEl>
                                        <p:attrNameLst>
                                          <p:attrName>style.visibility</p:attrName>
                                        </p:attrNameLst>
                                      </p:cBhvr>
                                      <p:to>
                                        <p:strVal val="visible"/>
                                      </p:to>
                                    </p:set>
                                    <p:anim calcmode="lin" valueType="num">
                                      <p:cBhvr additive="base">
                                        <p:cTn id="21" dur="500" fill="hold"/>
                                        <p:tgtEl>
                                          <p:spTgt spid="12290"/>
                                        </p:tgtEl>
                                        <p:attrNameLst>
                                          <p:attrName>ppt_x</p:attrName>
                                        </p:attrNameLst>
                                      </p:cBhvr>
                                      <p:tavLst>
                                        <p:tav tm="0">
                                          <p:val>
                                            <p:strVal val="0-#ppt_w/2"/>
                                          </p:val>
                                        </p:tav>
                                        <p:tav tm="100000">
                                          <p:val>
                                            <p:strVal val="#ppt_x"/>
                                          </p:val>
                                        </p:tav>
                                      </p:tavLst>
                                    </p:anim>
                                    <p:anim calcmode="lin" valueType="num">
                                      <p:cBhvr additive="base">
                                        <p:cTn id="22" dur="500" fill="hold"/>
                                        <p:tgtEl>
                                          <p:spTgt spid="12290"/>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2000"/>
                                        <p:tgtEl>
                                          <p:spTgt spid="12290"/>
                                        </p:tgtEl>
                                      </p:cBhvr>
                                    </p:animEffect>
                                    <p:set>
                                      <p:cBhvr>
                                        <p:cTn id="27" dur="1" fill="hold">
                                          <p:stCondLst>
                                            <p:cond delay="1999"/>
                                          </p:stCondLst>
                                        </p:cTn>
                                        <p:tgtEl>
                                          <p:spTgt spid="1229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nodeType="clickEffect">
                                  <p:stCondLst>
                                    <p:cond delay="0"/>
                                  </p:stCondLst>
                                  <p:childTnLst>
                                    <p:animEffect transition="out" filter="box(out)">
                                      <p:cBhvr>
                                        <p:cTn id="31" dur="2000"/>
                                        <p:tgtEl>
                                          <p:spTgt spid="12291"/>
                                        </p:tgtEl>
                                      </p:cBhvr>
                                    </p:animEffect>
                                    <p:set>
                                      <p:cBhvr>
                                        <p:cTn id="32" dur="1" fill="hold">
                                          <p:stCondLst>
                                            <p:cond delay="1999"/>
                                          </p:stCondLst>
                                        </p:cTn>
                                        <p:tgtEl>
                                          <p:spTgt spid="122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55576" y="620689"/>
            <a:ext cx="8064896" cy="5227164"/>
          </a:xfrm>
        </p:spPr>
        <p:txBody>
          <a:bodyPr anchor="t">
            <a:normAutofit fontScale="92500"/>
          </a:bodyPr>
          <a:lstStyle/>
          <a:p>
            <a:pPr marL="0" indent="0">
              <a:buNone/>
            </a:pPr>
            <a:r>
              <a:rPr lang="pl-PL" b="1" dirty="0" smtClean="0"/>
              <a:t>Mateusz: </a:t>
            </a:r>
            <a:r>
              <a:rPr lang="pl-PL" dirty="0" smtClean="0"/>
              <a:t>Co się wydarzyło 4 VI  1989?</a:t>
            </a:r>
          </a:p>
          <a:p>
            <a:pPr marL="0" indent="0">
              <a:buNone/>
            </a:pPr>
            <a:r>
              <a:rPr lang="pl-PL" b="1" dirty="0" smtClean="0"/>
              <a:t>Robert: </a:t>
            </a:r>
            <a:r>
              <a:rPr lang="pl-PL" dirty="0"/>
              <a:t>U</a:t>
            </a:r>
            <a:r>
              <a:rPr lang="pl-PL" dirty="0" smtClean="0"/>
              <a:t>zgodnienia między władzą a opozycją dały szansę sprawdzenia, jaką popularnością cieszą się one w społeczeństwie. Ta 1/3 sejmu, która była objęta wolnymi wyborami, takimi jakie odbywają się dzisiaj, w 100% została wygrana przez działaczy opozycji demokratycznej (Solidarności). </a:t>
            </a:r>
            <a:r>
              <a:rPr lang="pl-PL" dirty="0"/>
              <a:t> </a:t>
            </a:r>
            <a:r>
              <a:rPr lang="pl-PL" dirty="0" smtClean="0"/>
              <a:t>To był ostatni raz kiedy tworzyliśmy jedną grupę. Potem zaczęliśmy się dzielić na partie i ugrupowania coraz częściej kłócąc i spierając się między sobą. Ale takie są prawa demokracji… sukces wyborów 89 roku pozwolił opozycji wysunąć kandydaturę Tadeusza Mazowieckiego na premiera rządu. Pierwszego od drugiej wojny światowej niekomunistycznego premiera Polski. Potem zmiany potoczyły się bardzo szybko. Myślę, że te wybory miały dla naszego kraju znaczenie, tak wielkie i przełomowe, że nie jesteśmy jeszcze w stanie sobie tego do końca uzmysłowić.</a:t>
            </a:r>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p:txBody>
      </p:sp>
      <p:pic>
        <p:nvPicPr>
          <p:cNvPr id="2050" name="Picture 2" descr="E:\DSCN2676.JPG"/>
          <p:cNvPicPr>
            <a:picLocks noChangeAspect="1" noChangeArrowheads="1"/>
          </p:cNvPicPr>
          <p:nvPr/>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18964" t="15659" r="21227" b="25462"/>
          <a:stretch/>
        </p:blipFill>
        <p:spPr bwMode="auto">
          <a:xfrm rot="16200000">
            <a:off x="3100599" y="2024722"/>
            <a:ext cx="4091704" cy="3021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1" name="Picture 3" descr="E:\DSCN267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96" t="12851" r="3242" b="9985"/>
          <a:stretch/>
        </p:blipFill>
        <p:spPr bwMode="auto">
          <a:xfrm>
            <a:off x="1907704" y="2083807"/>
            <a:ext cx="5521074" cy="3497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386" name="Picture 2" descr="C:\Users\Beata\Desktop\Sesja2014\DSCN271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33" t="2353" r="7647" b="4053"/>
          <a:stretch/>
        </p:blipFill>
        <p:spPr bwMode="auto">
          <a:xfrm rot="16200000">
            <a:off x="2499551" y="1764232"/>
            <a:ext cx="4337379" cy="3853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6755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6386"/>
                                        </p:tgtEl>
                                        <p:attrNameLst>
                                          <p:attrName>style.visibility</p:attrName>
                                        </p:attrNameLst>
                                      </p:cBhvr>
                                      <p:to>
                                        <p:strVal val="visible"/>
                                      </p:to>
                                    </p:set>
                                    <p:animEffect transition="in" filter="wipe(down)">
                                      <p:cBhvr>
                                        <p:cTn id="21" dur="580">
                                          <p:stCondLst>
                                            <p:cond delay="0"/>
                                          </p:stCondLst>
                                        </p:cTn>
                                        <p:tgtEl>
                                          <p:spTgt spid="16386"/>
                                        </p:tgtEl>
                                      </p:cBhvr>
                                    </p:animEffect>
                                    <p:anim calcmode="lin" valueType="num">
                                      <p:cBhvr>
                                        <p:cTn id="22" dur="1822" tmFilter="0,0; 0.14,0.36; 0.43,0.73; 0.71,0.91; 1.0,1.0">
                                          <p:stCondLst>
                                            <p:cond delay="0"/>
                                          </p:stCondLst>
                                        </p:cTn>
                                        <p:tgtEl>
                                          <p:spTgt spid="1638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638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638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638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6386"/>
                                        </p:tgtEl>
                                        <p:attrNameLst>
                                          <p:attrName>ppt_y</p:attrName>
                                        </p:attrNameLst>
                                      </p:cBhvr>
                                      <p:tavLst>
                                        <p:tav tm="0" fmla="#ppt_y-sin(pi*$)/81">
                                          <p:val>
                                            <p:fltVal val="0"/>
                                          </p:val>
                                        </p:tav>
                                        <p:tav tm="100000">
                                          <p:val>
                                            <p:fltVal val="1"/>
                                          </p:val>
                                        </p:tav>
                                      </p:tavLst>
                                    </p:anim>
                                    <p:animScale>
                                      <p:cBhvr>
                                        <p:cTn id="27" dur="26">
                                          <p:stCondLst>
                                            <p:cond delay="650"/>
                                          </p:stCondLst>
                                        </p:cTn>
                                        <p:tgtEl>
                                          <p:spTgt spid="16386"/>
                                        </p:tgtEl>
                                      </p:cBhvr>
                                      <p:to x="100000" y="60000"/>
                                    </p:animScale>
                                    <p:animScale>
                                      <p:cBhvr>
                                        <p:cTn id="28" dur="166" decel="50000">
                                          <p:stCondLst>
                                            <p:cond delay="676"/>
                                          </p:stCondLst>
                                        </p:cTn>
                                        <p:tgtEl>
                                          <p:spTgt spid="16386"/>
                                        </p:tgtEl>
                                      </p:cBhvr>
                                      <p:to x="100000" y="100000"/>
                                    </p:animScale>
                                    <p:animScale>
                                      <p:cBhvr>
                                        <p:cTn id="29" dur="26">
                                          <p:stCondLst>
                                            <p:cond delay="1312"/>
                                          </p:stCondLst>
                                        </p:cTn>
                                        <p:tgtEl>
                                          <p:spTgt spid="16386"/>
                                        </p:tgtEl>
                                      </p:cBhvr>
                                      <p:to x="100000" y="80000"/>
                                    </p:animScale>
                                    <p:animScale>
                                      <p:cBhvr>
                                        <p:cTn id="30" dur="166" decel="50000">
                                          <p:stCondLst>
                                            <p:cond delay="1338"/>
                                          </p:stCondLst>
                                        </p:cTn>
                                        <p:tgtEl>
                                          <p:spTgt spid="16386"/>
                                        </p:tgtEl>
                                      </p:cBhvr>
                                      <p:to x="100000" y="100000"/>
                                    </p:animScale>
                                    <p:animScale>
                                      <p:cBhvr>
                                        <p:cTn id="31" dur="26">
                                          <p:stCondLst>
                                            <p:cond delay="1642"/>
                                          </p:stCondLst>
                                        </p:cTn>
                                        <p:tgtEl>
                                          <p:spTgt spid="16386"/>
                                        </p:tgtEl>
                                      </p:cBhvr>
                                      <p:to x="100000" y="90000"/>
                                    </p:animScale>
                                    <p:animScale>
                                      <p:cBhvr>
                                        <p:cTn id="32" dur="166" decel="50000">
                                          <p:stCondLst>
                                            <p:cond delay="1668"/>
                                          </p:stCondLst>
                                        </p:cTn>
                                        <p:tgtEl>
                                          <p:spTgt spid="16386"/>
                                        </p:tgtEl>
                                      </p:cBhvr>
                                      <p:to x="100000" y="100000"/>
                                    </p:animScale>
                                    <p:animScale>
                                      <p:cBhvr>
                                        <p:cTn id="33" dur="26">
                                          <p:stCondLst>
                                            <p:cond delay="1808"/>
                                          </p:stCondLst>
                                        </p:cTn>
                                        <p:tgtEl>
                                          <p:spTgt spid="16386"/>
                                        </p:tgtEl>
                                      </p:cBhvr>
                                      <p:to x="100000" y="95000"/>
                                    </p:animScale>
                                    <p:animScale>
                                      <p:cBhvr>
                                        <p:cTn id="34" dur="166" decel="50000">
                                          <p:stCondLst>
                                            <p:cond delay="1834"/>
                                          </p:stCondLst>
                                        </p:cTn>
                                        <p:tgtEl>
                                          <p:spTgt spid="16386"/>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nodeType="clickEffect">
                                  <p:stCondLst>
                                    <p:cond delay="0"/>
                                  </p:stCondLst>
                                  <p:childTnLst>
                                    <p:anim calcmode="lin" valueType="num">
                                      <p:cBhvr>
                                        <p:cTn id="38" dur="1000"/>
                                        <p:tgtEl>
                                          <p:spTgt spid="16386"/>
                                        </p:tgtEl>
                                        <p:attrNameLst>
                                          <p:attrName>ppt_w</p:attrName>
                                        </p:attrNameLst>
                                      </p:cBhvr>
                                      <p:tavLst>
                                        <p:tav tm="0">
                                          <p:val>
                                            <p:strVal val="ppt_w"/>
                                          </p:val>
                                        </p:tav>
                                        <p:tav tm="100000">
                                          <p:val>
                                            <p:fltVal val="0"/>
                                          </p:val>
                                        </p:tav>
                                      </p:tavLst>
                                    </p:anim>
                                    <p:anim calcmode="lin" valueType="num">
                                      <p:cBhvr>
                                        <p:cTn id="39" dur="1000"/>
                                        <p:tgtEl>
                                          <p:spTgt spid="16386"/>
                                        </p:tgtEl>
                                        <p:attrNameLst>
                                          <p:attrName>ppt_h</p:attrName>
                                        </p:attrNameLst>
                                      </p:cBhvr>
                                      <p:tavLst>
                                        <p:tav tm="0">
                                          <p:val>
                                            <p:strVal val="ppt_h"/>
                                          </p:val>
                                        </p:tav>
                                        <p:tav tm="100000">
                                          <p:val>
                                            <p:fltVal val="0"/>
                                          </p:val>
                                        </p:tav>
                                      </p:tavLst>
                                    </p:anim>
                                    <p:anim calcmode="lin" valueType="num">
                                      <p:cBhvr>
                                        <p:cTn id="40" dur="1000"/>
                                        <p:tgtEl>
                                          <p:spTgt spid="16386"/>
                                        </p:tgtEl>
                                        <p:attrNameLst>
                                          <p:attrName>style.rotation</p:attrName>
                                        </p:attrNameLst>
                                      </p:cBhvr>
                                      <p:tavLst>
                                        <p:tav tm="0">
                                          <p:val>
                                            <p:fltVal val="0"/>
                                          </p:val>
                                        </p:tav>
                                        <p:tav tm="100000">
                                          <p:val>
                                            <p:fltVal val="90"/>
                                          </p:val>
                                        </p:tav>
                                      </p:tavLst>
                                    </p:anim>
                                    <p:animEffect transition="out" filter="fade">
                                      <p:cBhvr>
                                        <p:cTn id="41" dur="1000"/>
                                        <p:tgtEl>
                                          <p:spTgt spid="16386"/>
                                        </p:tgtEl>
                                      </p:cBhvr>
                                    </p:animEffect>
                                    <p:set>
                                      <p:cBhvr>
                                        <p:cTn id="42" dur="1" fill="hold">
                                          <p:stCondLst>
                                            <p:cond delay="999"/>
                                          </p:stCondLst>
                                        </p:cTn>
                                        <p:tgtEl>
                                          <p:spTgt spid="1638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2051"/>
                                        </p:tgtEl>
                                        <p:attrNameLst>
                                          <p:attrName>style.visibility</p:attrName>
                                        </p:attrNameLst>
                                      </p:cBhvr>
                                      <p:to>
                                        <p:strVal val="visible"/>
                                      </p:to>
                                    </p:set>
                                    <p:animEffect transition="in" filter="wipe(down)">
                                      <p:cBhvr>
                                        <p:cTn id="47" dur="580">
                                          <p:stCondLst>
                                            <p:cond delay="0"/>
                                          </p:stCondLst>
                                        </p:cTn>
                                        <p:tgtEl>
                                          <p:spTgt spid="2051"/>
                                        </p:tgtEl>
                                      </p:cBhvr>
                                    </p:animEffect>
                                    <p:anim calcmode="lin" valueType="num">
                                      <p:cBhvr>
                                        <p:cTn id="48" dur="1822" tmFilter="0,0; 0.14,0.36; 0.43,0.73; 0.71,0.91; 1.0,1.0">
                                          <p:stCondLst>
                                            <p:cond delay="0"/>
                                          </p:stCondLst>
                                        </p:cTn>
                                        <p:tgtEl>
                                          <p:spTgt spid="2051"/>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051"/>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051"/>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051"/>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051"/>
                                        </p:tgtEl>
                                        <p:attrNameLst>
                                          <p:attrName>ppt_y</p:attrName>
                                        </p:attrNameLst>
                                      </p:cBhvr>
                                      <p:tavLst>
                                        <p:tav tm="0" fmla="#ppt_y-sin(pi*$)/81">
                                          <p:val>
                                            <p:fltVal val="0"/>
                                          </p:val>
                                        </p:tav>
                                        <p:tav tm="100000">
                                          <p:val>
                                            <p:fltVal val="1"/>
                                          </p:val>
                                        </p:tav>
                                      </p:tavLst>
                                    </p:anim>
                                    <p:animScale>
                                      <p:cBhvr>
                                        <p:cTn id="53" dur="26">
                                          <p:stCondLst>
                                            <p:cond delay="650"/>
                                          </p:stCondLst>
                                        </p:cTn>
                                        <p:tgtEl>
                                          <p:spTgt spid="2051"/>
                                        </p:tgtEl>
                                      </p:cBhvr>
                                      <p:to x="100000" y="60000"/>
                                    </p:animScale>
                                    <p:animScale>
                                      <p:cBhvr>
                                        <p:cTn id="54" dur="166" decel="50000">
                                          <p:stCondLst>
                                            <p:cond delay="676"/>
                                          </p:stCondLst>
                                        </p:cTn>
                                        <p:tgtEl>
                                          <p:spTgt spid="2051"/>
                                        </p:tgtEl>
                                      </p:cBhvr>
                                      <p:to x="100000" y="100000"/>
                                    </p:animScale>
                                    <p:animScale>
                                      <p:cBhvr>
                                        <p:cTn id="55" dur="26">
                                          <p:stCondLst>
                                            <p:cond delay="1312"/>
                                          </p:stCondLst>
                                        </p:cTn>
                                        <p:tgtEl>
                                          <p:spTgt spid="2051"/>
                                        </p:tgtEl>
                                      </p:cBhvr>
                                      <p:to x="100000" y="80000"/>
                                    </p:animScale>
                                    <p:animScale>
                                      <p:cBhvr>
                                        <p:cTn id="56" dur="166" decel="50000">
                                          <p:stCondLst>
                                            <p:cond delay="1338"/>
                                          </p:stCondLst>
                                        </p:cTn>
                                        <p:tgtEl>
                                          <p:spTgt spid="2051"/>
                                        </p:tgtEl>
                                      </p:cBhvr>
                                      <p:to x="100000" y="100000"/>
                                    </p:animScale>
                                    <p:animScale>
                                      <p:cBhvr>
                                        <p:cTn id="57" dur="26">
                                          <p:stCondLst>
                                            <p:cond delay="1642"/>
                                          </p:stCondLst>
                                        </p:cTn>
                                        <p:tgtEl>
                                          <p:spTgt spid="2051"/>
                                        </p:tgtEl>
                                      </p:cBhvr>
                                      <p:to x="100000" y="90000"/>
                                    </p:animScale>
                                    <p:animScale>
                                      <p:cBhvr>
                                        <p:cTn id="58" dur="166" decel="50000">
                                          <p:stCondLst>
                                            <p:cond delay="1668"/>
                                          </p:stCondLst>
                                        </p:cTn>
                                        <p:tgtEl>
                                          <p:spTgt spid="2051"/>
                                        </p:tgtEl>
                                      </p:cBhvr>
                                      <p:to x="100000" y="100000"/>
                                    </p:animScale>
                                    <p:animScale>
                                      <p:cBhvr>
                                        <p:cTn id="59" dur="26">
                                          <p:stCondLst>
                                            <p:cond delay="1808"/>
                                          </p:stCondLst>
                                        </p:cTn>
                                        <p:tgtEl>
                                          <p:spTgt spid="2051"/>
                                        </p:tgtEl>
                                      </p:cBhvr>
                                      <p:to x="100000" y="95000"/>
                                    </p:animScale>
                                    <p:animScale>
                                      <p:cBhvr>
                                        <p:cTn id="60" dur="166" decel="50000">
                                          <p:stCondLst>
                                            <p:cond delay="1834"/>
                                          </p:stCondLst>
                                        </p:cTn>
                                        <p:tgtEl>
                                          <p:spTgt spid="2051"/>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6" presetClass="exit" presetSubtype="0" fill="hold" nodeType="clickEffect">
                                  <p:stCondLst>
                                    <p:cond delay="0"/>
                                  </p:stCondLst>
                                  <p:childTnLst>
                                    <p:animEffect transition="out" filter="wipe(down)">
                                      <p:cBhvr>
                                        <p:cTn id="64" dur="180" accel="50000">
                                          <p:stCondLst>
                                            <p:cond delay="1820"/>
                                          </p:stCondLst>
                                        </p:cTn>
                                        <p:tgtEl>
                                          <p:spTgt spid="2051"/>
                                        </p:tgtEl>
                                      </p:cBhvr>
                                    </p:animEffect>
                                    <p:anim calcmode="lin" valueType="num">
                                      <p:cBhvr>
                                        <p:cTn id="65" dur="1822" tmFilter="0,0; 0.14,0.31; 0.43,0.73; 0.71,0.91; 1.0,1.0">
                                          <p:stCondLst>
                                            <p:cond delay="0"/>
                                          </p:stCondLst>
                                        </p:cTn>
                                        <p:tgtEl>
                                          <p:spTgt spid="2051"/>
                                        </p:tgtEl>
                                        <p:attrNameLst>
                                          <p:attrName>ppt_x</p:attrName>
                                        </p:attrNameLst>
                                      </p:cBhvr>
                                      <p:tavLst>
                                        <p:tav tm="0">
                                          <p:val>
                                            <p:strVal val="ppt_x"/>
                                          </p:val>
                                        </p:tav>
                                        <p:tav tm="100000">
                                          <p:val>
                                            <p:strVal val="#ppt_x+0.25"/>
                                          </p:val>
                                        </p:tav>
                                      </p:tavLst>
                                    </p:anim>
                                    <p:anim calcmode="lin" valueType="num">
                                      <p:cBhvr>
                                        <p:cTn id="66" dur="178">
                                          <p:stCondLst>
                                            <p:cond delay="1822"/>
                                          </p:stCondLst>
                                        </p:cTn>
                                        <p:tgtEl>
                                          <p:spTgt spid="2051"/>
                                        </p:tgtEl>
                                        <p:attrNameLst>
                                          <p:attrName>ppt_x</p:attrName>
                                        </p:attrNameLst>
                                      </p:cBhvr>
                                      <p:tavLst>
                                        <p:tav tm="0">
                                          <p:val>
                                            <p:strVal val="ppt_x"/>
                                          </p:val>
                                        </p:tav>
                                        <p:tav tm="100000">
                                          <p:val>
                                            <p:strVal val="ppt_x"/>
                                          </p:val>
                                        </p:tav>
                                      </p:tavLst>
                                    </p:anim>
                                    <p:anim calcmode="lin" valueType="num">
                                      <p:cBhvr>
                                        <p:cTn id="67" dur="664" tmFilter="0.0,0.0;0.25,0.07;0.50,0.2;0.75,0.467;1.0,1.0">
                                          <p:stCondLst>
                                            <p:cond delay="0"/>
                                          </p:stCondLst>
                                        </p:cTn>
                                        <p:tgtEl>
                                          <p:spTgt spid="205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8" dur="664" tmFilter="0, 0; 0.125,0.2665; 0.25,0.4; 0.375,0.465; 0.5,0.5;  0.625,0.535; 0.75,0.6; 0.875,0.7335; 1,1">
                                          <p:stCondLst>
                                            <p:cond delay="664"/>
                                          </p:stCondLst>
                                        </p:cTn>
                                        <p:tgtEl>
                                          <p:spTgt spid="205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9" dur="332" tmFilter="0, 0; 0.125,0.2665; 0.25,0.4; 0.375,0.465; 0.5,0.5;  0.625,0.535; 0.75,0.6; 0.875,0.7335; 1,1">
                                          <p:stCondLst>
                                            <p:cond delay="1324"/>
                                          </p:stCondLst>
                                        </p:cTn>
                                        <p:tgtEl>
                                          <p:spTgt spid="205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0" dur="164" tmFilter="0, 0; 0.125,0.2665; 0.25,0.4; 0.375,0.465; 0.5,0.5;  0.625,0.535; 0.75,0.6; 0.875,0.7335; 1,1">
                                          <p:stCondLst>
                                            <p:cond delay="1656"/>
                                          </p:stCondLst>
                                        </p:cTn>
                                        <p:tgtEl>
                                          <p:spTgt spid="205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1" dur="180" accel="50000">
                                          <p:stCondLst>
                                            <p:cond delay="1820"/>
                                          </p:stCondLst>
                                        </p:cTn>
                                        <p:tgtEl>
                                          <p:spTgt spid="2051"/>
                                        </p:tgtEl>
                                        <p:attrNameLst>
                                          <p:attrName>ppt_y</p:attrName>
                                        </p:attrNameLst>
                                      </p:cBhvr>
                                      <p:tavLst>
                                        <p:tav tm="0">
                                          <p:val>
                                            <p:strVal val="ppt_y"/>
                                          </p:val>
                                        </p:tav>
                                        <p:tav tm="100000">
                                          <p:val>
                                            <p:strVal val="ppt_y+ppt_h"/>
                                          </p:val>
                                        </p:tav>
                                      </p:tavLst>
                                    </p:anim>
                                    <p:animScale>
                                      <p:cBhvr>
                                        <p:cTn id="72" dur="26">
                                          <p:stCondLst>
                                            <p:cond delay="620"/>
                                          </p:stCondLst>
                                        </p:cTn>
                                        <p:tgtEl>
                                          <p:spTgt spid="2051"/>
                                        </p:tgtEl>
                                      </p:cBhvr>
                                      <p:to x="100000" y="60000"/>
                                    </p:animScale>
                                    <p:animScale>
                                      <p:cBhvr>
                                        <p:cTn id="73" dur="166" decel="50000">
                                          <p:stCondLst>
                                            <p:cond delay="646"/>
                                          </p:stCondLst>
                                        </p:cTn>
                                        <p:tgtEl>
                                          <p:spTgt spid="2051"/>
                                        </p:tgtEl>
                                      </p:cBhvr>
                                      <p:to x="100000" y="100000"/>
                                    </p:animScale>
                                    <p:animScale>
                                      <p:cBhvr>
                                        <p:cTn id="74" dur="26">
                                          <p:stCondLst>
                                            <p:cond delay="1312"/>
                                          </p:stCondLst>
                                        </p:cTn>
                                        <p:tgtEl>
                                          <p:spTgt spid="2051"/>
                                        </p:tgtEl>
                                      </p:cBhvr>
                                      <p:to x="100000" y="80000"/>
                                    </p:animScale>
                                    <p:animScale>
                                      <p:cBhvr>
                                        <p:cTn id="75" dur="166" decel="50000">
                                          <p:stCondLst>
                                            <p:cond delay="1338"/>
                                          </p:stCondLst>
                                        </p:cTn>
                                        <p:tgtEl>
                                          <p:spTgt spid="2051"/>
                                        </p:tgtEl>
                                      </p:cBhvr>
                                      <p:to x="100000" y="100000"/>
                                    </p:animScale>
                                    <p:animScale>
                                      <p:cBhvr>
                                        <p:cTn id="76" dur="26">
                                          <p:stCondLst>
                                            <p:cond delay="1642"/>
                                          </p:stCondLst>
                                        </p:cTn>
                                        <p:tgtEl>
                                          <p:spTgt spid="2051"/>
                                        </p:tgtEl>
                                      </p:cBhvr>
                                      <p:to x="100000" y="90000"/>
                                    </p:animScale>
                                    <p:animScale>
                                      <p:cBhvr>
                                        <p:cTn id="77" dur="166" decel="50000">
                                          <p:stCondLst>
                                            <p:cond delay="1668"/>
                                          </p:stCondLst>
                                        </p:cTn>
                                        <p:tgtEl>
                                          <p:spTgt spid="2051"/>
                                        </p:tgtEl>
                                      </p:cBhvr>
                                      <p:to x="100000" y="100000"/>
                                    </p:animScale>
                                    <p:animScale>
                                      <p:cBhvr>
                                        <p:cTn id="78" dur="26">
                                          <p:stCondLst>
                                            <p:cond delay="1808"/>
                                          </p:stCondLst>
                                        </p:cTn>
                                        <p:tgtEl>
                                          <p:spTgt spid="2051"/>
                                        </p:tgtEl>
                                      </p:cBhvr>
                                      <p:to x="100000" y="95000"/>
                                    </p:animScale>
                                    <p:animScale>
                                      <p:cBhvr>
                                        <p:cTn id="79" dur="166" decel="50000">
                                          <p:stCondLst>
                                            <p:cond delay="1834"/>
                                          </p:stCondLst>
                                        </p:cTn>
                                        <p:tgtEl>
                                          <p:spTgt spid="2051"/>
                                        </p:tgtEl>
                                      </p:cBhvr>
                                      <p:to x="100000" y="100000"/>
                                    </p:animScale>
                                    <p:set>
                                      <p:cBhvr>
                                        <p:cTn id="80" dur="1" fill="hold">
                                          <p:stCondLst>
                                            <p:cond delay="1999"/>
                                          </p:stCondLst>
                                        </p:cTn>
                                        <p:tgtEl>
                                          <p:spTgt spid="205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050"/>
                                        </p:tgtEl>
                                        <p:attrNameLst>
                                          <p:attrName>style.visibility</p:attrName>
                                        </p:attrNameLst>
                                      </p:cBhvr>
                                      <p:to>
                                        <p:strVal val="visible"/>
                                      </p:to>
                                    </p:set>
                                    <p:animEffect transition="in" filter="wipe(down)">
                                      <p:cBhvr>
                                        <p:cTn id="85" dur="580">
                                          <p:stCondLst>
                                            <p:cond delay="0"/>
                                          </p:stCondLst>
                                        </p:cTn>
                                        <p:tgtEl>
                                          <p:spTgt spid="2050"/>
                                        </p:tgtEl>
                                      </p:cBhvr>
                                    </p:animEffect>
                                    <p:anim calcmode="lin" valueType="num">
                                      <p:cBhvr>
                                        <p:cTn id="86"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91" dur="26">
                                          <p:stCondLst>
                                            <p:cond delay="650"/>
                                          </p:stCondLst>
                                        </p:cTn>
                                        <p:tgtEl>
                                          <p:spTgt spid="2050"/>
                                        </p:tgtEl>
                                      </p:cBhvr>
                                      <p:to x="100000" y="60000"/>
                                    </p:animScale>
                                    <p:animScale>
                                      <p:cBhvr>
                                        <p:cTn id="92" dur="166" decel="50000">
                                          <p:stCondLst>
                                            <p:cond delay="676"/>
                                          </p:stCondLst>
                                        </p:cTn>
                                        <p:tgtEl>
                                          <p:spTgt spid="2050"/>
                                        </p:tgtEl>
                                      </p:cBhvr>
                                      <p:to x="100000" y="100000"/>
                                    </p:animScale>
                                    <p:animScale>
                                      <p:cBhvr>
                                        <p:cTn id="93" dur="26">
                                          <p:stCondLst>
                                            <p:cond delay="1312"/>
                                          </p:stCondLst>
                                        </p:cTn>
                                        <p:tgtEl>
                                          <p:spTgt spid="2050"/>
                                        </p:tgtEl>
                                      </p:cBhvr>
                                      <p:to x="100000" y="80000"/>
                                    </p:animScale>
                                    <p:animScale>
                                      <p:cBhvr>
                                        <p:cTn id="94" dur="166" decel="50000">
                                          <p:stCondLst>
                                            <p:cond delay="1338"/>
                                          </p:stCondLst>
                                        </p:cTn>
                                        <p:tgtEl>
                                          <p:spTgt spid="2050"/>
                                        </p:tgtEl>
                                      </p:cBhvr>
                                      <p:to x="100000" y="100000"/>
                                    </p:animScale>
                                    <p:animScale>
                                      <p:cBhvr>
                                        <p:cTn id="95" dur="26">
                                          <p:stCondLst>
                                            <p:cond delay="1642"/>
                                          </p:stCondLst>
                                        </p:cTn>
                                        <p:tgtEl>
                                          <p:spTgt spid="2050"/>
                                        </p:tgtEl>
                                      </p:cBhvr>
                                      <p:to x="100000" y="90000"/>
                                    </p:animScale>
                                    <p:animScale>
                                      <p:cBhvr>
                                        <p:cTn id="96" dur="166" decel="50000">
                                          <p:stCondLst>
                                            <p:cond delay="1668"/>
                                          </p:stCondLst>
                                        </p:cTn>
                                        <p:tgtEl>
                                          <p:spTgt spid="2050"/>
                                        </p:tgtEl>
                                      </p:cBhvr>
                                      <p:to x="100000" y="100000"/>
                                    </p:animScale>
                                    <p:animScale>
                                      <p:cBhvr>
                                        <p:cTn id="97" dur="26">
                                          <p:stCondLst>
                                            <p:cond delay="1808"/>
                                          </p:stCondLst>
                                        </p:cTn>
                                        <p:tgtEl>
                                          <p:spTgt spid="2050"/>
                                        </p:tgtEl>
                                      </p:cBhvr>
                                      <p:to x="100000" y="95000"/>
                                    </p:animScale>
                                    <p:animScale>
                                      <p:cBhvr>
                                        <p:cTn id="98" dur="166" decel="50000">
                                          <p:stCondLst>
                                            <p:cond delay="1834"/>
                                          </p:stCondLst>
                                        </p:cTn>
                                        <p:tgtEl>
                                          <p:spTgt spid="2050"/>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31" presetClass="exit" presetSubtype="0" fill="hold" nodeType="clickEffect">
                                  <p:stCondLst>
                                    <p:cond delay="0"/>
                                  </p:stCondLst>
                                  <p:childTnLst>
                                    <p:anim calcmode="lin" valueType="num">
                                      <p:cBhvr>
                                        <p:cTn id="102" dur="1000"/>
                                        <p:tgtEl>
                                          <p:spTgt spid="2050"/>
                                        </p:tgtEl>
                                        <p:attrNameLst>
                                          <p:attrName>ppt_w</p:attrName>
                                        </p:attrNameLst>
                                      </p:cBhvr>
                                      <p:tavLst>
                                        <p:tav tm="0">
                                          <p:val>
                                            <p:strVal val="ppt_w"/>
                                          </p:val>
                                        </p:tav>
                                        <p:tav tm="100000">
                                          <p:val>
                                            <p:fltVal val="0"/>
                                          </p:val>
                                        </p:tav>
                                      </p:tavLst>
                                    </p:anim>
                                    <p:anim calcmode="lin" valueType="num">
                                      <p:cBhvr>
                                        <p:cTn id="103" dur="1000"/>
                                        <p:tgtEl>
                                          <p:spTgt spid="2050"/>
                                        </p:tgtEl>
                                        <p:attrNameLst>
                                          <p:attrName>ppt_h</p:attrName>
                                        </p:attrNameLst>
                                      </p:cBhvr>
                                      <p:tavLst>
                                        <p:tav tm="0">
                                          <p:val>
                                            <p:strVal val="ppt_h"/>
                                          </p:val>
                                        </p:tav>
                                        <p:tav tm="100000">
                                          <p:val>
                                            <p:fltVal val="0"/>
                                          </p:val>
                                        </p:tav>
                                      </p:tavLst>
                                    </p:anim>
                                    <p:anim calcmode="lin" valueType="num">
                                      <p:cBhvr>
                                        <p:cTn id="104" dur="1000"/>
                                        <p:tgtEl>
                                          <p:spTgt spid="2050"/>
                                        </p:tgtEl>
                                        <p:attrNameLst>
                                          <p:attrName>style.rotation</p:attrName>
                                        </p:attrNameLst>
                                      </p:cBhvr>
                                      <p:tavLst>
                                        <p:tav tm="0">
                                          <p:val>
                                            <p:fltVal val="0"/>
                                          </p:val>
                                        </p:tav>
                                        <p:tav tm="100000">
                                          <p:val>
                                            <p:fltVal val="90"/>
                                          </p:val>
                                        </p:tav>
                                      </p:tavLst>
                                    </p:anim>
                                    <p:animEffect transition="out" filter="fade">
                                      <p:cBhvr>
                                        <p:cTn id="105" dur="1000"/>
                                        <p:tgtEl>
                                          <p:spTgt spid="2050"/>
                                        </p:tgtEl>
                                      </p:cBhvr>
                                    </p:animEffect>
                                    <p:set>
                                      <p:cBhvr>
                                        <p:cTn id="106" dur="1" fill="hold">
                                          <p:stCondLst>
                                            <p:cond delay="9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82184" y="692696"/>
            <a:ext cx="7977668" cy="5202786"/>
          </a:xfrm>
        </p:spPr>
        <p:txBody>
          <a:bodyPr anchor="t">
            <a:normAutofit lnSpcReduction="10000"/>
          </a:bodyPr>
          <a:lstStyle/>
          <a:p>
            <a:pPr marL="0" indent="0">
              <a:buNone/>
            </a:pPr>
            <a:r>
              <a:rPr lang="pl-PL" b="1" dirty="0" smtClean="0"/>
              <a:t>Mateusz: </a:t>
            </a:r>
            <a:r>
              <a:rPr lang="pl-PL" dirty="0" smtClean="0"/>
              <a:t>Na kogo wówczas głosowano i kto wygrał wybory?</a:t>
            </a:r>
          </a:p>
          <a:p>
            <a:pPr marL="0" indent="0">
              <a:buNone/>
            </a:pPr>
            <a:r>
              <a:rPr lang="pl-PL" b="1" dirty="0" smtClean="0"/>
              <a:t>Robert: </a:t>
            </a:r>
            <a:r>
              <a:rPr lang="pl-PL" dirty="0"/>
              <a:t>O</a:t>
            </a:r>
            <a:r>
              <a:rPr lang="pl-PL" dirty="0" smtClean="0"/>
              <a:t>pozycja powołała wówczas Komitet Obywatelski, na czele którego stał niekwestionowany lider, czyli Lech Wałęsa. Liderzy uzgodnili kandydatów w poszczególnych okręgach, w większości ludzi związanych z podziemną Solidarnością i szeroko rozumianą opozycją demokratyczną, np. wielu znanych ludzi kultury itp. Jak już mówiłem, chociaż wolne wybory dotyczyły tylko 1/3 miejsc w sejmie, to sukces był tak przygniatający, że zmian nie dało się już powstrzymać, a sam Lech Wałęsa niedługo potem został wybrany Prezydentem Kraju.  A jeszcze zimą 1988/89 zostaliśmy wraz z przyjacielem aresztowani za kolporta</a:t>
            </a:r>
            <a:r>
              <a:rPr lang="pl-PL" dirty="0"/>
              <a:t>ż</a:t>
            </a:r>
            <a:r>
              <a:rPr lang="pl-PL" dirty="0" smtClean="0"/>
              <a:t> książki napisanej przez Lecha Wałęsę wówczas byłego przewodniczącego nielegalnego Związku Zawodowego Solidarność.</a:t>
            </a:r>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p:txBody>
      </p:sp>
      <p:pic>
        <p:nvPicPr>
          <p:cNvPr id="13314" name="Picture 2" descr="C:\Users\Beata\Desktop\Sesja2014\DSCN26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016867" y="1743169"/>
            <a:ext cx="4887353" cy="3665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315" name="Picture 3" descr="C:\Users\Beata\Desktop\Sesja2014\DSCN26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053416" y="1718317"/>
            <a:ext cx="4688538" cy="3516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3" descr="C:\Users\Beata\Desktop\Sesja2014\DSCN270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149" r="6737"/>
          <a:stretch/>
        </p:blipFill>
        <p:spPr bwMode="auto">
          <a:xfrm rot="16200000">
            <a:off x="1957979" y="1775352"/>
            <a:ext cx="4972573" cy="3632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2" descr="C:\Users\Beata\Desktop\Sesja2014\DSCN2705.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8122" t="15814" r="11252" b="1840"/>
          <a:stretch/>
        </p:blipFill>
        <p:spPr bwMode="auto">
          <a:xfrm rot="16200000">
            <a:off x="1986734" y="1710627"/>
            <a:ext cx="5171637" cy="3961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519070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anim calcmode="lin" valueType="num">
                                      <p:cBhvr>
                                        <p:cTn id="10"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1" dur="5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3">
                                            <p:txEl>
                                              <p:pRg st="1" end="1"/>
                                            </p:txEl>
                                          </p:spTgt>
                                        </p:tgtEl>
                                      </p:cBhvr>
                                    </p:animEffect>
                                    <p:anim calcmode="lin" valueType="num">
                                      <p:cBhvr>
                                        <p:cTn id="19" dur="5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20" dur="500" fill="hold"/>
                                        <p:tgtEl>
                                          <p:spTgt spid="3">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3315"/>
                                        </p:tgtEl>
                                        <p:attrNameLst>
                                          <p:attrName>style.visibility</p:attrName>
                                        </p:attrNameLst>
                                      </p:cBhvr>
                                      <p:to>
                                        <p:strVal val="visible"/>
                                      </p:to>
                                    </p:set>
                                    <p:animEffect transition="in" filter="circle(in)">
                                      <p:cBhvr>
                                        <p:cTn id="25" dur="2000"/>
                                        <p:tgtEl>
                                          <p:spTgt spid="1331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13315"/>
                                        </p:tgtEl>
                                      </p:cBhvr>
                                    </p:animEffect>
                                    <p:set>
                                      <p:cBhvr>
                                        <p:cTn id="30" dur="1" fill="hold">
                                          <p:stCondLst>
                                            <p:cond delay="1999"/>
                                          </p:stCondLst>
                                        </p:cTn>
                                        <p:tgtEl>
                                          <p:spTgt spid="133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3314"/>
                                        </p:tgtEl>
                                        <p:attrNameLst>
                                          <p:attrName>style.visibility</p:attrName>
                                        </p:attrNameLst>
                                      </p:cBhvr>
                                      <p:to>
                                        <p:strVal val="visible"/>
                                      </p:to>
                                    </p:set>
                                    <p:animEffect transition="in" filter="circle(in)">
                                      <p:cBhvr>
                                        <p:cTn id="35" dur="2000"/>
                                        <p:tgtEl>
                                          <p:spTgt spid="13314"/>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xit" presetSubtype="1" fill="hold" nodeType="clickEffect">
                                  <p:stCondLst>
                                    <p:cond delay="0"/>
                                  </p:stCondLst>
                                  <p:childTnLst>
                                    <p:animEffect transition="out" filter="wheel(1)">
                                      <p:cBhvr>
                                        <p:cTn id="39" dur="2000"/>
                                        <p:tgtEl>
                                          <p:spTgt spid="13314"/>
                                        </p:tgtEl>
                                      </p:cBhvr>
                                    </p:animEffect>
                                    <p:set>
                                      <p:cBhvr>
                                        <p:cTn id="40" dur="1" fill="hold">
                                          <p:stCondLst>
                                            <p:cond delay="1999"/>
                                          </p:stCondLst>
                                        </p:cTn>
                                        <p:tgtEl>
                                          <p:spTgt spid="1331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0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7"/>
                                        </p:tgtEl>
                                      </p:cBhvr>
                                    </p:animEffect>
                                    <p:set>
                                      <p:cBhvr>
                                        <p:cTn id="50" dur="1" fill="hold">
                                          <p:stCondLst>
                                            <p:cond delay="1999"/>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circle(in)">
                                      <p:cBhvr>
                                        <p:cTn id="55" dur="20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8"/>
                                        </p:tgtEl>
                                      </p:cBhvr>
                                    </p:animEffect>
                                    <p:set>
                                      <p:cBhvr>
                                        <p:cTn id="60"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0" y="685800"/>
            <a:ext cx="7543800" cy="3886200"/>
          </a:xfrm>
        </p:spPr>
        <p:txBody>
          <a:bodyPr/>
          <a:lstStyle/>
          <a:p>
            <a:endParaRPr lang="pl-PL" dirty="0" smtClean="0"/>
          </a:p>
          <a:p>
            <a:endParaRPr lang="pl-PL" dirty="0"/>
          </a:p>
        </p:txBody>
      </p:sp>
      <p:pic>
        <p:nvPicPr>
          <p:cNvPr id="4098" name="Picture 2" descr="E:\DSCN27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53" t="8871" r="2070" b="16071"/>
          <a:stretch/>
        </p:blipFill>
        <p:spPr bwMode="auto">
          <a:xfrm>
            <a:off x="1043608" y="1052736"/>
            <a:ext cx="6768752" cy="3925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62811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09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323528" y="692696"/>
            <a:ext cx="8352927" cy="5688632"/>
          </a:xfrm>
        </p:spPr>
        <p:txBody>
          <a:bodyPr anchor="t">
            <a:normAutofit/>
          </a:bodyPr>
          <a:lstStyle/>
          <a:p>
            <a:pPr marL="0" indent="0">
              <a:buNone/>
            </a:pPr>
            <a:r>
              <a:rPr lang="pl-PL" b="1" dirty="0"/>
              <a:t>Mateusz</a:t>
            </a:r>
            <a:r>
              <a:rPr lang="pl-PL" b="1" dirty="0" smtClean="0"/>
              <a:t>:  </a:t>
            </a:r>
            <a:r>
              <a:rPr lang="pl-PL" dirty="0" smtClean="0"/>
              <a:t>Co robią dziś Twoi koledzy z tamtych lat?</a:t>
            </a:r>
            <a:endParaRPr lang="pl-PL" dirty="0"/>
          </a:p>
          <a:p>
            <a:pPr marL="0" indent="0">
              <a:buNone/>
            </a:pPr>
            <a:r>
              <a:rPr lang="pl-PL" b="1" dirty="0"/>
              <a:t>Robert: </a:t>
            </a:r>
            <a:r>
              <a:rPr lang="pl-PL" dirty="0"/>
              <a:t>N</a:t>
            </a:r>
            <a:r>
              <a:rPr lang="pl-PL" dirty="0" smtClean="0"/>
              <a:t>iektóre przyjaźnie przetrwały do dzisiaj i wielu bohaterów tej opowieści znasz osobiście, choć nie wiesz, co wtedy robili. Lata mijają, z wieloma ówczesnymi kolegami nie utrzymuję dziś kontaktów. Niektórzy porobili wielkie kariery, inni nie umieli się odnaleźć w nowej rzeczywistości. Ci, którzy zajmują się polityką, znaleźli się we wszystkich partiach od skrajnej lewicy do najbardziej konserwatywnej prawicy. Większość żyje normalnie, jak wszyscy, korzystając z uroków życia i zmagając się z przeciwnościami. Wolność to szansa, nie gwarancja szczęścia. I o taką szansę nam wtedy chodziło.</a:t>
            </a:r>
            <a:endParaRPr lang="pl-PL" dirty="0"/>
          </a:p>
        </p:txBody>
      </p:sp>
      <p:pic>
        <p:nvPicPr>
          <p:cNvPr id="8194" name="Picture 2" descr="C:\Users\Beata\Desktop\Nowy folder\DSCN279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14" t="8871" r="15976" b="5773"/>
          <a:stretch/>
        </p:blipFill>
        <p:spPr bwMode="auto">
          <a:xfrm>
            <a:off x="2267744" y="1052736"/>
            <a:ext cx="5366996" cy="4235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3" descr="C:\Users\Beata\Desktop\Nowy folder\RSCN272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146" t="13469" r="31238" b="9966"/>
          <a:stretch/>
        </p:blipFill>
        <p:spPr bwMode="auto">
          <a:xfrm>
            <a:off x="3920276" y="1713420"/>
            <a:ext cx="2061932" cy="29146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314853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194"/>
                                        </p:tgtEl>
                                        <p:attrNameLst>
                                          <p:attrName>style.visibility</p:attrName>
                                        </p:attrNameLst>
                                      </p:cBhvr>
                                      <p:to>
                                        <p:strVal val="visible"/>
                                      </p:to>
                                    </p:set>
                                    <p:anim calcmode="lin" valueType="num">
                                      <p:cBhvr>
                                        <p:cTn id="21" dur="500" fill="hold"/>
                                        <p:tgtEl>
                                          <p:spTgt spid="8194"/>
                                        </p:tgtEl>
                                        <p:attrNameLst>
                                          <p:attrName>ppt_w</p:attrName>
                                        </p:attrNameLst>
                                      </p:cBhvr>
                                      <p:tavLst>
                                        <p:tav tm="0">
                                          <p:val>
                                            <p:fltVal val="0"/>
                                          </p:val>
                                        </p:tav>
                                        <p:tav tm="100000">
                                          <p:val>
                                            <p:strVal val="#ppt_w"/>
                                          </p:val>
                                        </p:tav>
                                      </p:tavLst>
                                    </p:anim>
                                    <p:anim calcmode="lin" valueType="num">
                                      <p:cBhvr>
                                        <p:cTn id="22" dur="500" fill="hold"/>
                                        <p:tgtEl>
                                          <p:spTgt spid="8194"/>
                                        </p:tgtEl>
                                        <p:attrNameLst>
                                          <p:attrName>ppt_h</p:attrName>
                                        </p:attrNameLst>
                                      </p:cBhvr>
                                      <p:tavLst>
                                        <p:tav tm="0">
                                          <p:val>
                                            <p:fltVal val="0"/>
                                          </p:val>
                                        </p:tav>
                                        <p:tav tm="100000">
                                          <p:val>
                                            <p:strVal val="#ppt_h"/>
                                          </p:val>
                                        </p:tav>
                                      </p:tavLst>
                                    </p:anim>
                                    <p:animEffect transition="in" filter="fade">
                                      <p:cBhvr>
                                        <p:cTn id="23" dur="500"/>
                                        <p:tgtEl>
                                          <p:spTgt spid="819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xit" presetSubtype="32" fill="hold" nodeType="clickEffect">
                                  <p:stCondLst>
                                    <p:cond delay="0"/>
                                  </p:stCondLst>
                                  <p:childTnLst>
                                    <p:animEffect transition="out" filter="circle(out)">
                                      <p:cBhvr>
                                        <p:cTn id="27" dur="2000"/>
                                        <p:tgtEl>
                                          <p:spTgt spid="8194"/>
                                        </p:tgtEl>
                                      </p:cBhvr>
                                    </p:animEffect>
                                    <p:set>
                                      <p:cBhvr>
                                        <p:cTn id="28" dur="1" fill="hold">
                                          <p:stCondLst>
                                            <p:cond delay="1999"/>
                                          </p:stCondLst>
                                        </p:cTn>
                                        <p:tgtEl>
                                          <p:spTgt spid="819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
                                        </p:tgtEl>
                                      </p:cBhvr>
                                    </p:animEffect>
                                    <p:set>
                                      <p:cBhvr>
                                        <p:cTn id="40"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11560" y="476672"/>
            <a:ext cx="7848872" cy="5870465"/>
          </a:xfrm>
        </p:spPr>
        <p:txBody>
          <a:bodyPr anchor="t">
            <a:normAutofit/>
          </a:bodyPr>
          <a:lstStyle/>
          <a:p>
            <a:pPr marL="0" indent="0">
              <a:buNone/>
            </a:pPr>
            <a:r>
              <a:rPr lang="pl-PL" b="1" dirty="0" smtClean="0"/>
              <a:t>Mateusz: </a:t>
            </a:r>
            <a:r>
              <a:rPr lang="pl-PL" dirty="0" smtClean="0"/>
              <a:t>Tato, ja żyję w wolnym kraju. Co to znaczy? </a:t>
            </a:r>
          </a:p>
          <a:p>
            <a:pPr marL="0" indent="0">
              <a:buNone/>
            </a:pPr>
            <a:r>
              <a:rPr lang="pl-PL" b="1" dirty="0" smtClean="0"/>
              <a:t>Robert:</a:t>
            </a:r>
            <a:r>
              <a:rPr lang="pl-PL" dirty="0" smtClean="0"/>
              <a:t> Kiedy ja chodziłem do szkoły podstawowej i później </a:t>
            </a:r>
            <a:r>
              <a:rPr lang="pl-PL" smtClean="0"/>
              <a:t>do liceum, </a:t>
            </a:r>
            <a:r>
              <a:rPr lang="pl-PL" dirty="0" smtClean="0"/>
              <a:t>Polska wyglądała inaczej. Na jej terytorium stacjonowały wojska ZSSR, polityka zagraniczna była uzależniona od decyzji podejmowanych w Moskwie, a w kraju obowiązywała narzucona ideologia komunistyczna, która wykluczała demokrację, wolność gospodarczą, (większość firm była państwowa) i ograniczała większość swobód obywatelskich (np. swobodę podróżowania po świecie, wolność zgromadzeń, czy możliwość wyrażania poglądów politycznych). </a:t>
            </a:r>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p:txBody>
      </p:sp>
      <p:sp>
        <p:nvSpPr>
          <p:cNvPr id="2" name="Tytuł 1"/>
          <p:cNvSpPr>
            <a:spLocks noGrp="1"/>
          </p:cNvSpPr>
          <p:nvPr>
            <p:ph type="title"/>
          </p:nvPr>
        </p:nvSpPr>
        <p:spPr/>
        <p:txBody>
          <a:bodyPr/>
          <a:lstStyle/>
          <a:p>
            <a:endParaRPr lang="pl-PL" dirty="0"/>
          </a:p>
        </p:txBody>
      </p:sp>
      <p:pic>
        <p:nvPicPr>
          <p:cNvPr id="5" name="Picture 4" descr="C:\Users\Beata\Desktop\Sesja2014\DSCN280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234" t="14032" r="31617" b="14587"/>
          <a:stretch/>
        </p:blipFill>
        <p:spPr bwMode="auto">
          <a:xfrm>
            <a:off x="2123728" y="692696"/>
            <a:ext cx="4550548" cy="4857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5319962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xit" presetSubtype="1" fill="hold" nodeType="clickEffect">
                                  <p:stCondLst>
                                    <p:cond delay="0"/>
                                  </p:stCondLst>
                                  <p:childTnLst>
                                    <p:animEffect transition="out" filter="wheel(1)">
                                      <p:cBhvr>
                                        <p:cTn id="27" dur="2000"/>
                                        <p:tgtEl>
                                          <p:spTgt spid="5"/>
                                        </p:tgtEl>
                                      </p:cBhvr>
                                    </p:animEffect>
                                    <p:set>
                                      <p:cBhvr>
                                        <p:cTn id="28"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11560" y="620688"/>
            <a:ext cx="7704856" cy="1477328"/>
          </a:xfrm>
          <a:prstGeom prst="rect">
            <a:avLst/>
          </a:prstGeom>
        </p:spPr>
        <p:txBody>
          <a:bodyPr wrap="square">
            <a:spAutoFit/>
          </a:bodyPr>
          <a:lstStyle/>
          <a:p>
            <a:r>
              <a:rPr lang="pl-PL" b="1" dirty="0"/>
              <a:t>Mateusz: </a:t>
            </a:r>
            <a:r>
              <a:rPr lang="pl-PL" b="1" dirty="0" smtClean="0"/>
              <a:t>Dzięki, tato. </a:t>
            </a:r>
            <a:endParaRPr lang="pl-PL" dirty="0"/>
          </a:p>
          <a:p>
            <a:r>
              <a:rPr lang="pl-PL" b="1" dirty="0"/>
              <a:t>Robert: </a:t>
            </a:r>
            <a:r>
              <a:rPr lang="pl-PL" b="1" dirty="0" smtClean="0"/>
              <a:t>Nie ma sprawy, synu.</a:t>
            </a:r>
          </a:p>
          <a:p>
            <a:endParaRPr lang="pl-PL" b="1" dirty="0" smtClean="0"/>
          </a:p>
          <a:p>
            <a:endParaRPr lang="pl-PL" dirty="0"/>
          </a:p>
          <a:p>
            <a:endParaRPr lang="pl-PL" dirty="0"/>
          </a:p>
        </p:txBody>
      </p:sp>
      <p:sp>
        <p:nvSpPr>
          <p:cNvPr id="3" name="Tytuł 2"/>
          <p:cNvSpPr>
            <a:spLocks noGrp="1"/>
          </p:cNvSpPr>
          <p:nvPr>
            <p:ph type="title"/>
          </p:nvPr>
        </p:nvSpPr>
        <p:spPr/>
        <p:txBody>
          <a:bodyPr>
            <a:normAutofit fontScale="90000"/>
          </a:bodyPr>
          <a:lstStyle/>
          <a:p>
            <a:r>
              <a:rPr lang="pl-PL" sz="4000" dirty="0" smtClean="0"/>
              <a:t>Dziękujemy za uwagę</a:t>
            </a:r>
            <a:br>
              <a:rPr lang="pl-PL" sz="4000" dirty="0" smtClean="0"/>
            </a:br>
            <a:r>
              <a:rPr lang="pl-PL" sz="4000" dirty="0" smtClean="0"/>
              <a:t>Robert i Mateusz Soszyńscy</a:t>
            </a:r>
            <a:br>
              <a:rPr lang="pl-PL" sz="4000" dirty="0" smtClean="0"/>
            </a:br>
            <a:r>
              <a:rPr lang="pl-PL" sz="2800" dirty="0" smtClean="0"/>
              <a:t>SP nr 340 im. E. </a:t>
            </a:r>
            <a:r>
              <a:rPr lang="pl-PL" sz="2800" smtClean="0"/>
              <a:t>Lokajskiego klasa </a:t>
            </a:r>
            <a:r>
              <a:rPr lang="pl-PL" sz="2800" dirty="0" smtClean="0"/>
              <a:t>VIB</a:t>
            </a:r>
            <a:endParaRPr lang="pl-PL" sz="4000" dirty="0"/>
          </a:p>
        </p:txBody>
      </p:sp>
      <p:sp>
        <p:nvSpPr>
          <p:cNvPr id="5" name="AutoShape 2" descr="data:image/jpeg;base64,/9j/4AAQSkZJRgABAQAAAQABAAD/2wCEAAkGBxISEhUUEBQVEhQUEhQVFBQUEhQUEBQUFBQXFhUUFBQYHCggGBolHBQUITEhJSkrLi4uFx8zODMsNygtLisBCgoKDg0OGBAQFywcHBwsLCwsLCwsLCwsLCwsLCwsLCwsLCwsLCwsLCwsLCwsLCwsLCw4LCwrNywsLDcsKysrK//AABEIAOgA2gMBIgACEQEDEQH/xAAbAAACAgMBAAAAAAAAAAAAAAADBAIFAAEGB//EADsQAAIBAwIEAggDBwMFAAAAAAABAgMEESExBRJBUWFxEyIygZGhsfDB0eEGFEJSYoKykqLCFTNTcnP/xAAZAQADAQEBAAAAAAAAAAAAAAABAgMABAX/xAAgEQACAgICAwEBAAAAAAAAAAAAAQIRAyESMQQiQRMy/9oADAMBAAIRAxEAPwDzGo8xXmZJ508dfd9/MyTSb+P6Ap6N42zocyLsnOple7byMi8r4L6kE19/fibpphMNUorfsP2ycpdsfDxEaMG8IurKnh6iSZaEbH7aI/AWort7xvJNqzoWgsJkpVgRCUwcRrDqUn+b2Jxktt38BaE8+SX3gLDX2fn+IjRhlSBXFFNG0mF5com9GKazuHQqYfss6eMk1ldSl4hZc8fHob4Bd705PVbZOrDO9HD5GOtly0RaCYNNFzlB4MJYNGMYZg2jMBADkiDQZog0AIPBtGNGjBNmGzDCnlTp6/IhUhleH3odBQ4VKeeVeb/BE6nCkljqt3v8Dn/VHf8Ak2c7CjnZDdvaZ6FnSsO47TtQuY8cQraWWxZRtuwWjSx96DERbKpURp0ybNbG85CYjn4fU1KOSRtRAFG4LIeElsgJFywLVhY36VRWrAriqXTPyKTil9jRfURtVKbb+f6h/O0ReTdI66nfqXTApe22GqtLdbruVClNdR/h1608PYnxcXaDqSpnR2FdVIprr9Qrazgq1FxblT98fHuipd/KNXOdOxX92Tj4aknT2dS0aI29VTimibR0J3s4ZJxdMibRhgRTMEZImaaCYC0RwEkiLQAkUSImzGB0oxpxUIroIXNPoluWEpi1R6nlpnuKIg6BKEEErSF3MqnZmguTFLAJVSSl2KomwiyyXKDin1DRQbBRAkjXKY2ABuTEOI3SihqrMoeLTctFswoWfQlQg688v2U/iXUFGnHVpfXJWqsqUUo7/JeLK284rLPqavZyf0iuhSmyNqCOgqV1/Lp4vBlHuil4ZbekWZtyxLVtvXTY6Wzs4rGF+gklQ8ZOWx6zqN47m7+yU9cYY3a0Iha8Dnb2dEdFZwa5cJckjoTnrihl5XtLbxLbhtfmjh7o6MUq0c/l4+S5oaNE2iJ0HnGkYYbCAg0QaCshJAYQTMJNEQBE5T7gJ1AMqvqkJSPNSPdI1aoCcwkvI0qff3FEI2Rgw1LJKFPuFWOmgeRqJJd2S5gLkjSkMhWHckLzB1K2DKdVMYUJKllFBeJxnjsdRS1EruguZSxlrw0NF7Ekn8OWnFyk0tf5n28Av/S4PV5/9Y/mXFSljRRwt9O5unT7ovddEavshaU0klFYS2X3uyzt4AaaxsvkMwj1JS2VSQ7QljqTq1ciqnoDnMk4lEEqa7b9DKNxhKT0aeoKExynUi1yyWVnfqLtDlnTnzLJtoHRnBpKLCpnVinyR5vkYeDtdMiYjbNFTnMZFomRYQAmiOAskQAE55v5A/TakY1MoHUXY85I9yw6n18SVOWRODeoehFsJhxLIOWQ9apGnDUorvij11GgrEnPiPVayjuytr8YingqKlapVeI5DQ4ZyLmqPXt1LqKRzubYafEW0St795EZV1nbyitX72Ozo6J4w9NDOIVMvrO7yiyi00czSWPAtrC46Eei6VjMqeHlGYXYZxlam3arHqvXsGzOIGLMya9FLw8mQjU1w9GFMyigrIzib5jcWZhoByhYyJNA5oV7FY1SSS5k9ew3wqo5Rbf82hUxjz4jnly9zoregoRUV0K4Y7s5vKyevExkWEaIM6DgNGMw05JbhMaZHArccShDqIPj8BbQeLKWEyfNkr6dUYhPJxuJ6sZDdPA9aYRXUmWFHp4kpFYsruPXGqS6blLb0vSS127Ib4rJ8zBWbSjk6Iaic8lch7NOlHRJL5nOcQ4lKpLCyo+YzdVueWO/0C0OFxym8v8Ap6Z8fArHW2Tmm9RGbCiuSMmkm1pp8xz0Od+5tQecfa7JDlOHQzkNGHQvKOAllLEzVSItCb5tOjOdnUjp2vHQ06iW+hTVL/G7F58Q5gw6NIZ4vxJwg3HV7LzYPhtw6i9btuJKSno9kyxsaSjnA6SJ38HPW6EtTIVSTmZoPI0pm5TQPQ2kI0a7ISeuTpLOtzQT8NfM5iS6DdlxVUliezehTE6Zy+RG42dCDm8blXLjsOiyV19xZy0WhZyRxqDLO+4rGG2rKC74lUntohdzXXVkJ18C2yiikBnSk92B/dX3CzuwX70amHQMLCo9wVVcuU9GjUZE2joUi2tJZLRLQpLGWqL1vK0OXJ2dUHaKPiVJczZXVNmvvBeXdPIg7XXYrB6Fcdi9jZ51LOCUfZ+IahZPlQzC1XYblYONClKk9xrlwgjjjYjJmsZRFZruVtR8s30yWc9xK6ocwEijKbicpy9l4XUjbU5Lrr5lj+4dW8hKNvgonqiUluzLany4b6ljCm5bPBOlZqS+/iblceijrv8AfwDYEmORosHOm1uc5eftG84Tb7YJWtatUecuMe739yBxZuSZdemSYaNTInC3SWE3nu3qby0BgGKjN21OEpctT2ZJryYDmNxfyYvQJbEeJ2lS2lh+tB7S8PEhCspHYqlGrS5ZrKa0OG4vZTtqmN4N+q/wOhJSOJ+rDzQrPJOjWyjdTUy0DsTmwfMHnADgcU73jvAo1VzQ0mvmcdUtpRbUlho9NRT8cs6U1l6S7iZKSsfC5N8Ucdbzw17i+t6mhXXVnFey8hbHONTim01Z6MYuLG6yIUYJs1Vl0N20Jy9lN+SET0VLFTSWANSsgVTmjumvMRqVchiZjcquSPMLRkEUiopkog2GwT/dJ4zgyYX0LTWgGMdRip4gXNLXsMT+mXt96OOEzmru+lPONuoS8cqs8Lbr+A/Z8LjHVvx8PgWikkSnyk6jpCXC+FuT5nsdApKLwuiywFevGKwhOFVyeFsaTsaMVFaLe3XUM1sDtKbwMyhgmMxST1NSkSrrGwvKRibZ0HCK+abXWDT9zJ8Ws416Ti98aPsys4JPWXaUGvetS2p1NC0VpM5JvbPOG5U5uEt08DtOtksf2w4ftVitf4jnKFUq1asldaLRtMHhA41CeRBrPUos5P8AampJTwtDqosr+OWHpYZW6+gmWPKJXxMihPf04mlUk+upOncyT7eHQhUg4S8gs0msnNR6clstbRqry474fh3Ottq0aSUYpfA854Rc+iqavCl8n3Otp3DaJSjT2aOy5uK0Ki9ZI5ninDuXWGq7DzqGlV7jca2jUc+g0JINxG35dY7MVoJt4XUaxfpZcPp5eWXjqxxjAnSockBSVd5IXbLJIndWHNqjn+KWlRaLru+yOyt7hKOonfSjIpCbElA4unTjBYW/Xvk1KtoP3NvHmNQt49i6kSaoruRz8iwsrXG4zCikMR2HsWglOWNicqiBc2EAnWwajOjdeQi5k61bcTU9DUQk9l5wV6Z/qa+MSxovQquCP1H/APT/AIlnR2+B0JaOST2au4KcGn1R5zc03CbXiejOWnuOO47aZbku40RGV9GoG9IV9OoG9KajWexInFg0STEAVHGeDKeZQWvVfkc1TpOLcJaJ7Z6M9AixLiPDI1VtiX1JTxXtHZg8mvWfRwVe1kns2W3CadWMU5ey9s7oLVs60W0tV2e4d0Z+i9bdPp2OScn0ejFLtDPJqZysnDWC8iGQQlYQVxDMWhrgHDElzSBUYuUkuhcymoxwhJv4KxLiVToirorLYxdzyGtbbljlidIZMUuKvKVta9GL2prgLR4dFrJWOhink8vUZojdzZJLQq3PDwWRCWmOTfYhKt0YrKqLSrlEK5UWDuMC1W4QjVuvEVncN7DpEZTGa1xl4RKDFILHmOW0cuK6uUV8WNRFs6C0hyxa/r/4r8x2l0819WK09X4czf3/AKRqn0/t/wAGyyOZgakvoV86Wc+Y5Wf0X0QKisv3jIDOJ4hbOnLw3+bAc50/7Q2eYtpa4h9Tm/3VhaAeykkaZiIGCRYRAUwkWFGB3FuparR9H+ZX3LcV68WvFbMtkbaJZMMZnRi8mWPXaKO2mpxfLtkDjDLe4pJaRSXksFfKll4RwNcZtHp458o8g9lTwsi9xVeRqo+VYKy6lliXbGGLCnzyyxu/qJLCB2bUIiN7WyFbYCqvd/eOUbhqIlPWSHK8PVHehkAq3hR3tfDD1spiF6zogSzPRpX3cWq3OdgbNcpZI43Jm9XuTXgQ5QiwhhQtFFvYUtpdpP5Rz+RU0mdBwyhinHP8uX/fNL6IaCtiTdKh+nHCfgpfKK/MZaw/e/lTISWj8qv+SRKs9X5z/wAYr8SpETrb/fYlQRCq9Q9KP37mFAYKtSzjzh9GclV9p6Pd9PE7RLbzh/ixNWy7IYU640YmYyATEyaYM2mAwdM2mDiyYwDVRZAUaWrY3FALiolojyczubPYwKoJFbeZEqEMy1LK4pylsQjbciyxfhUjcJYKe6mN3NwVVVuTwu48EK2NcPoczyxi/aSwM28eSBV31XIe2ZMq671Ku7epfWlrzsNe8Jjy6FoOmDJFtHJNGsBbqPI8MAqq8zoWzjdIkSUCUKFR+zD5r8w8Yxh/3c5/kSx8X2HUWxXNIXtqqU037MXls6Lh/FKTUVzrPLRWG8PPPqtTlLy7Tbwkl4beQjNPyKKNHPKVs9PVRNPDT9Wrs/60SrvV+cvrE80trirD/tzaxpjOmM5xjsdLwn9o+fEa2FJt4l/C23l+WwwpcpZY7Bff9rAUoajUV9/2BRiEennD/Fkaa0XkgkYvTTrD/Fk6dvPC9SWy6MwC4TJJg0ySZIxtmGGgBJpk3LQEmK8SuuSPi8IzdIyVtFh6XQWlFtm6Dyl5BJzSPIe2ezHSJRaQlxCqSjUyLXDywpGSKe5epvhtHLyTvIkrGfKtSvSAw9etoU9xUHrmumVNXcaKBY1Y1HE3XvwlKCUStuo6hXZRPQCtOTemfr+DB+ePfyr6xGKdLPj7k/lowiWOuP7nH5T0OuPR5uT+mAjSWPZ9/o4yXxgyl41V5Z6Yw4r2eZL/AHbHQun1x73Fx/3w0KD9pdXCW+jXt8/6/EpDsjLoqpyz+nQyLXX3EEzaZQmTT/UnJrOm3TuQy9/cTi2/VyYJ0v7PcfUcQrvCW0vBLqdVZ11JRaaesdvGDPMoPDzvguLa0kkpUpNZ1jh/FeYUA76zqxi05beou+MppMsf3ldK0f8AUzhbW7uY42mlyPXR8sdv1G/T1v8AxfCSx7jUY62LJpi8JBYsigsKmaZpMWvr2NOOWYCMvrxU4ts5ad9KrUjnbmWgC/v5VHrt0RLhNLmqx8yc3pl8cdo7am8R9wjcV2O1NEVddZZ5q7PTQxGpiJGls2yFToidXbCCgvoUkuaWSF40loEqSxogFRZWpVqxCpq1SVjRc5ZexKvQyWNrBU4jPSAiF3HC0KWvJtljeV8lbWkGKGsBKtg3G8f3n6bA6dPneA//AE5nWlSPPk7bIK593ux9MAeJw9LBrLytVlrf4ZGP3FhKdm+3wCnQrVnJK2f4eTIOk+xe3tD0dXVerPddU+/gErWPx+Wej8mVJUc6n3yST/Qfr2T7e76oUnRa92q8jWA2sPZbb5ZY8K4g6bw8qL18U+jRU5eM9G9RiEnJ9HhbdAmO2tLqM4qUOu3hL+KD8GGVSP8A5GvDt4HIcPvnS5k9U/4fHun0aLePHI41gm+r0CmCjt4yDQkYYQQzB3d2qccs4rid/KrLL26IwwzDFAKcDo/2Wtcyc+i2NmHPmfqzpwr2OguWVkNZGGHGjvNTl62QNW7MMHSAxaNRt5Yd7GGDoDFH7SDXUk0YYF9ilPcyK+7nobMKwWxZv1YrY3SylJvPjqvjujprGrzLXXxfrL/UtUYYdclo86L2WMbVb7Z2edPdNfiQq0En2+Cf5SMMIFSm4/Si0svOu+dV5p6ivDqnMnGXtQWv9UO68jDDoj/JGX9Bq1r38Mvx/hn5PqV95ZaaLD1x4PrH37owwIDn/RZeNgdN9HoYYEAennlbzpladwqqL+QwwBk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dirty="0"/>
          </a:p>
        </p:txBody>
      </p:sp>
      <p:sp>
        <p:nvSpPr>
          <p:cNvPr id="6" name="AutoShape 4" descr="data:image/jpeg;base64,/9j/4AAQSkZJRgABAQAAAQABAAD/2wCEAAkGBxISEhUUEBQVEhQUEhQVFBQUEhQUEBQUFBQXFhUUFBQYHCggGBolHBQUITEhJSkrLi4uFx8zODMsNygtLisBCgoKDg0OGBAQFywcHBwsLCwsLCwsLCwsLCwsLCwsLCwsLCwsLCwsLCwsLCwsLCwsLCw4LCwrNywsLDcsKysrK//AABEIAOgA2gMBIgACEQEDEQH/xAAbAAACAgMBAAAAAAAAAAAAAAADBAIFAAEGB//EADsQAAIBAwIEAggDBwMFAAAAAAABAgMEESExBRJBUWFxEyIygZGhsfDB0eEGFEJSYoKykqLCFTNTcnP/xAAZAQADAQEBAAAAAAAAAAAAAAABAgMABAX/xAAgEQACAgICAwEBAAAAAAAAAAAAAQIRAyESMQQiQRMy/9oADAMBAAIRAxEAPwDzGo8xXmZJ508dfd9/MyTSb+P6Ap6N42zocyLsnOple7byMi8r4L6kE19/fibpphMNUorfsP2ycpdsfDxEaMG8IurKnh6iSZaEbH7aI/AWort7xvJNqzoWgsJkpVgRCUwcRrDqUn+b2Jxktt38BaE8+SX3gLDX2fn+IjRhlSBXFFNG0mF5com9GKazuHQqYfss6eMk1ldSl4hZc8fHob4Bd705PVbZOrDO9HD5GOtly0RaCYNNFzlB4MJYNGMYZg2jMBADkiDQZog0AIPBtGNGjBNmGzDCnlTp6/IhUhleH3odBQ4VKeeVeb/BE6nCkljqt3v8Dn/VHf8Ak2c7CjnZDdvaZ6FnSsO47TtQuY8cQraWWxZRtuwWjSx96DERbKpURp0ybNbG85CYjn4fU1KOSRtRAFG4LIeElsgJFywLVhY36VRWrAriqXTPyKTil9jRfURtVKbb+f6h/O0ReTdI66nfqXTApe22GqtLdbruVClNdR/h1608PYnxcXaDqSpnR2FdVIprr9Qrazgq1FxblT98fHuipd/KNXOdOxX92Tj4aknT2dS0aI29VTimibR0J3s4ZJxdMibRhgRTMEZImaaCYC0RwEkiLQAkUSImzGB0oxpxUIroIXNPoluWEpi1R6nlpnuKIg6BKEEErSF3MqnZmguTFLAJVSSl2KomwiyyXKDin1DRQbBRAkjXKY2ABuTEOI3SihqrMoeLTctFswoWfQlQg688v2U/iXUFGnHVpfXJWqsqUUo7/JeLK284rLPqavZyf0iuhSmyNqCOgqV1/Lp4vBlHuil4ZbekWZtyxLVtvXTY6Wzs4rGF+gklQ8ZOWx6zqN47m7+yU9cYY3a0Iha8Dnb2dEdFZwa5cJckjoTnrihl5XtLbxLbhtfmjh7o6MUq0c/l4+S5oaNE2iJ0HnGkYYbCAg0QaCshJAYQTMJNEQBE5T7gJ1AMqvqkJSPNSPdI1aoCcwkvI0qff3FEI2Rgw1LJKFPuFWOmgeRqJJd2S5gLkjSkMhWHckLzB1K2DKdVMYUJKllFBeJxnjsdRS1EruguZSxlrw0NF7Ekn8OWnFyk0tf5n28Av/S4PV5/9Y/mXFSljRRwt9O5unT7ovddEavshaU0klFYS2X3uyzt4AaaxsvkMwj1JS2VSQ7QljqTq1ciqnoDnMk4lEEqa7b9DKNxhKT0aeoKExynUi1yyWVnfqLtDlnTnzLJtoHRnBpKLCpnVinyR5vkYeDtdMiYjbNFTnMZFomRYQAmiOAskQAE55v5A/TakY1MoHUXY85I9yw6n18SVOWRODeoehFsJhxLIOWQ9apGnDUorvij11GgrEnPiPVayjuytr8YingqKlapVeI5DQ4ZyLmqPXt1LqKRzubYafEW0St795EZV1nbyitX72Ozo6J4w9NDOIVMvrO7yiyi00czSWPAtrC46Eei6VjMqeHlGYXYZxlam3arHqvXsGzOIGLMya9FLw8mQjU1w9GFMyigrIzib5jcWZhoByhYyJNA5oV7FY1SSS5k9ew3wqo5Rbf82hUxjz4jnly9zoregoRUV0K4Y7s5vKyevExkWEaIM6DgNGMw05JbhMaZHArccShDqIPj8BbQeLKWEyfNkr6dUYhPJxuJ6sZDdPA9aYRXUmWFHp4kpFYsruPXGqS6blLb0vSS127Ib4rJ8zBWbSjk6Iaic8lch7NOlHRJL5nOcQ4lKpLCyo+YzdVueWO/0C0OFxym8v8Ap6Z8fArHW2Tmm9RGbCiuSMmkm1pp8xz0Od+5tQecfa7JDlOHQzkNGHQvKOAllLEzVSItCb5tOjOdnUjp2vHQ06iW+hTVL/G7F58Q5gw6NIZ4vxJwg3HV7LzYPhtw6i9btuJKSno9kyxsaSjnA6SJ38HPW6EtTIVSTmZoPI0pm5TQPQ2kI0a7ISeuTpLOtzQT8NfM5iS6DdlxVUliezehTE6Zy+RG42dCDm8blXLjsOiyV19xZy0WhZyRxqDLO+4rGG2rKC74lUntohdzXXVkJ18C2yiikBnSk92B/dX3CzuwX70amHQMLCo9wVVcuU9GjUZE2joUi2tJZLRLQpLGWqL1vK0OXJ2dUHaKPiVJczZXVNmvvBeXdPIg7XXYrB6Fcdi9jZ51LOCUfZ+IahZPlQzC1XYblYONClKk9xrlwgjjjYjJmsZRFZruVtR8s30yWc9xK6ocwEijKbicpy9l4XUjbU5Lrr5lj+4dW8hKNvgonqiUluzLany4b6ljCm5bPBOlZqS+/iblceijrv8AfwDYEmORosHOm1uc5eftG84Tb7YJWtatUecuMe739yBxZuSZdemSYaNTInC3SWE3nu3qby0BgGKjN21OEpctT2ZJryYDmNxfyYvQJbEeJ2lS2lh+tB7S8PEhCspHYqlGrS5ZrKa0OG4vZTtqmN4N+q/wOhJSOJ+rDzQrPJOjWyjdTUy0DsTmwfMHnADgcU73jvAo1VzQ0mvmcdUtpRbUlho9NRT8cs6U1l6S7iZKSsfC5N8Ucdbzw17i+t6mhXXVnFey8hbHONTim01Z6MYuLG6yIUYJs1Vl0N20Jy9lN+SET0VLFTSWANSsgVTmjumvMRqVchiZjcquSPMLRkEUiopkog2GwT/dJ4zgyYX0LTWgGMdRip4gXNLXsMT+mXt96OOEzmru+lPONuoS8cqs8Lbr+A/Z8LjHVvx8PgWikkSnyk6jpCXC+FuT5nsdApKLwuiywFevGKwhOFVyeFsaTsaMVFaLe3XUM1sDtKbwMyhgmMxST1NSkSrrGwvKRibZ0HCK+abXWDT9zJ8Ws416Ti98aPsys4JPWXaUGvetS2p1NC0VpM5JvbPOG5U5uEt08DtOtksf2w4ftVitf4jnKFUq1asldaLRtMHhA41CeRBrPUos5P8AampJTwtDqosr+OWHpYZW6+gmWPKJXxMihPf04mlUk+upOncyT7eHQhUg4S8gs0msnNR6clstbRqry474fh3Ottq0aSUYpfA854Rc+iqavCl8n3Otp3DaJSjT2aOy5uK0Ki9ZI5ninDuXWGq7DzqGlV7jca2jUc+g0JINxG35dY7MVoJt4XUaxfpZcPp5eWXjqxxjAnSockBSVd5IXbLJIndWHNqjn+KWlRaLru+yOyt7hKOonfSjIpCbElA4unTjBYW/Xvk1KtoP3NvHmNQt49i6kSaoruRz8iwsrXG4zCikMR2HsWglOWNicqiBc2EAnWwajOjdeQi5k61bcTU9DUQk9l5wV6Z/qa+MSxovQquCP1H/APT/AIlnR2+B0JaOST2au4KcGn1R5zc03CbXiejOWnuOO47aZbku40RGV9GoG9IV9OoG9KajWexInFg0STEAVHGeDKeZQWvVfkc1TpOLcJaJ7Z6M9AixLiPDI1VtiX1JTxXtHZg8mvWfRwVe1kns2W3CadWMU5ey9s7oLVs60W0tV2e4d0Z+i9bdPp2OScn0ejFLtDPJqZysnDWC8iGQQlYQVxDMWhrgHDElzSBUYuUkuhcymoxwhJv4KxLiVToirorLYxdzyGtbbljlidIZMUuKvKVta9GL2prgLR4dFrJWOhink8vUZojdzZJLQq3PDwWRCWmOTfYhKt0YrKqLSrlEK5UWDuMC1W4QjVuvEVncN7DpEZTGa1xl4RKDFILHmOW0cuK6uUV8WNRFs6C0hyxa/r/4r8x2l0819WK09X4czf3/AKRqn0/t/wAGyyOZgakvoV86Wc+Y5Wf0X0QKisv3jIDOJ4hbOnLw3+bAc50/7Q2eYtpa4h9Tm/3VhaAeykkaZiIGCRYRAUwkWFGB3FuparR9H+ZX3LcV68WvFbMtkbaJZMMZnRi8mWPXaKO2mpxfLtkDjDLe4pJaRSXksFfKll4RwNcZtHp458o8g9lTwsi9xVeRqo+VYKy6lliXbGGLCnzyyxu/qJLCB2bUIiN7WyFbYCqvd/eOUbhqIlPWSHK8PVHehkAq3hR3tfDD1spiF6zogSzPRpX3cWq3OdgbNcpZI43Jm9XuTXgQ5QiwhhQtFFvYUtpdpP5Rz+RU0mdBwyhinHP8uX/fNL6IaCtiTdKh+nHCfgpfKK/MZaw/e/lTISWj8qv+SRKs9X5z/wAYr8SpETrb/fYlQRCq9Q9KP37mFAYKtSzjzh9GclV9p6Pd9PE7RLbzh/ixNWy7IYU640YmYyATEyaYM2mAwdM2mDiyYwDVRZAUaWrY3FALiolojyczubPYwKoJFbeZEqEMy1LK4pylsQjbciyxfhUjcJYKe6mN3NwVVVuTwu48EK2NcPoczyxi/aSwM28eSBV31XIe2ZMq671Ku7epfWlrzsNe8Jjy6FoOmDJFtHJNGsBbqPI8MAqq8zoWzjdIkSUCUKFR+zD5r8w8Yxh/3c5/kSx8X2HUWxXNIXtqqU037MXls6Lh/FKTUVzrPLRWG8PPPqtTlLy7Tbwkl4beQjNPyKKNHPKVs9PVRNPDT9Wrs/60SrvV+cvrE80trirD/tzaxpjOmM5xjsdLwn9o+fEa2FJt4l/C23l+WwwpcpZY7Bff9rAUoajUV9/2BRiEennD/Fkaa0XkgkYvTTrD/Fk6dvPC9SWy6MwC4TJJg0ySZIxtmGGgBJpk3LQEmK8SuuSPi8IzdIyVtFh6XQWlFtm6Dyl5BJzSPIe2ezHSJRaQlxCqSjUyLXDywpGSKe5epvhtHLyTvIkrGfKtSvSAw9etoU9xUHrmumVNXcaKBY1Y1HE3XvwlKCUStuo6hXZRPQCtOTemfr+DB+ePfyr6xGKdLPj7k/lowiWOuP7nH5T0OuPR5uT+mAjSWPZ9/o4yXxgyl41V5Z6Yw4r2eZL/AHbHQun1x73Fx/3w0KD9pdXCW+jXt8/6/EpDsjLoqpyz+nQyLXX3EEzaZQmTT/UnJrOm3TuQy9/cTi2/VyYJ0v7PcfUcQrvCW0vBLqdVZ11JRaaesdvGDPMoPDzvguLa0kkpUpNZ1jh/FeYUA76zqxi05beou+MppMsf3ldK0f8AUzhbW7uY42mlyPXR8sdv1G/T1v8AxfCSx7jUY62LJpi8JBYsigsKmaZpMWvr2NOOWYCMvrxU4ts5ad9KrUjnbmWgC/v5VHrt0RLhNLmqx8yc3pl8cdo7am8R9wjcV2O1NEVddZZ5q7PTQxGpiJGls2yFToidXbCCgvoUkuaWSF40loEqSxogFRZWpVqxCpq1SVjRc5ZexKvQyWNrBU4jPSAiF3HC0KWvJtljeV8lbWkGKGsBKtg3G8f3n6bA6dPneA//AE5nWlSPPk7bIK593ux9MAeJw9LBrLytVlrf4ZGP3FhKdm+3wCnQrVnJK2f4eTIOk+xe3tD0dXVerPddU+/gErWPx+Wej8mVJUc6n3yST/Qfr2T7e76oUnRa92q8jWA2sPZbb5ZY8K4g6bw8qL18U+jRU5eM9G9RiEnJ9HhbdAmO2tLqM4qUOu3hL+KD8GGVSP8A5GvDt4HIcPvnS5k9U/4fHun0aLePHI41gm+r0CmCjt4yDQkYYQQzB3d2qccs4rid/KrLL26IwwzDFAKcDo/2Wtcyc+i2NmHPmfqzpwr2OguWVkNZGGHGjvNTl62QNW7MMHSAxaNRt5Yd7GGDoDFH7SDXUk0YYF9ilPcyK+7nobMKwWxZv1YrY3SylJvPjqvjujprGrzLXXxfrL/UtUYYdclo86L2WMbVb7Z2edPdNfiQq0En2+Cf5SMMIFSm4/Si0svOu+dV5p6ivDqnMnGXtQWv9UO68jDDoj/JGX9Bq1r38Mvx/hn5PqV95ZaaLD1x4PrH37owwIDn/RZeNgdN9HoYYEAennlbzpladwqqL+QwwBk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dirty="0"/>
          </a:p>
        </p:txBody>
      </p:sp>
      <p:pic>
        <p:nvPicPr>
          <p:cNvPr id="17414" name="Picture 6" descr="https://encrypted-tbn2.gstatic.com/images?q=tbn:ANd9GcTfJqgUAU35VkXsUjYw7trd5mzsxpW7YnTnSjvXE3GiAk9qL4xP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097563"/>
            <a:ext cx="2002532" cy="3103926"/>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C:\Users\Beata\Pictures\2012-08-04 09.41.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602" t="15187" r="31888" b="35292"/>
          <a:stretch/>
        </p:blipFill>
        <p:spPr bwMode="auto">
          <a:xfrm>
            <a:off x="2483768" y="1412776"/>
            <a:ext cx="2419960" cy="2852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1787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742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7414"/>
                                        </p:tgtEl>
                                        <p:attrNameLst>
                                          <p:attrName>style.visibility</p:attrName>
                                        </p:attrNameLst>
                                      </p:cBhvr>
                                      <p:to>
                                        <p:strVal val="visible"/>
                                      </p:to>
                                    </p:set>
                                    <p:animEffect transition="in" filter="wipe(down)">
                                      <p:cBhvr>
                                        <p:cTn id="11" dur="580">
                                          <p:stCondLst>
                                            <p:cond delay="0"/>
                                          </p:stCondLst>
                                        </p:cTn>
                                        <p:tgtEl>
                                          <p:spTgt spid="17414"/>
                                        </p:tgtEl>
                                      </p:cBhvr>
                                    </p:animEffect>
                                    <p:anim calcmode="lin" valueType="num">
                                      <p:cBhvr>
                                        <p:cTn id="12" dur="1822" tmFilter="0,0; 0.14,0.36; 0.43,0.73; 0.71,0.91; 1.0,1.0">
                                          <p:stCondLst>
                                            <p:cond delay="0"/>
                                          </p:stCondLst>
                                        </p:cTn>
                                        <p:tgtEl>
                                          <p:spTgt spid="1741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741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741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741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7414"/>
                                        </p:tgtEl>
                                        <p:attrNameLst>
                                          <p:attrName>ppt_y</p:attrName>
                                        </p:attrNameLst>
                                      </p:cBhvr>
                                      <p:tavLst>
                                        <p:tav tm="0" fmla="#ppt_y-sin(pi*$)/81">
                                          <p:val>
                                            <p:fltVal val="0"/>
                                          </p:val>
                                        </p:tav>
                                        <p:tav tm="100000">
                                          <p:val>
                                            <p:fltVal val="1"/>
                                          </p:val>
                                        </p:tav>
                                      </p:tavLst>
                                    </p:anim>
                                    <p:animScale>
                                      <p:cBhvr>
                                        <p:cTn id="17" dur="26">
                                          <p:stCondLst>
                                            <p:cond delay="650"/>
                                          </p:stCondLst>
                                        </p:cTn>
                                        <p:tgtEl>
                                          <p:spTgt spid="17414"/>
                                        </p:tgtEl>
                                      </p:cBhvr>
                                      <p:to x="100000" y="60000"/>
                                    </p:animScale>
                                    <p:animScale>
                                      <p:cBhvr>
                                        <p:cTn id="18" dur="166" decel="50000">
                                          <p:stCondLst>
                                            <p:cond delay="676"/>
                                          </p:stCondLst>
                                        </p:cTn>
                                        <p:tgtEl>
                                          <p:spTgt spid="17414"/>
                                        </p:tgtEl>
                                      </p:cBhvr>
                                      <p:to x="100000" y="100000"/>
                                    </p:animScale>
                                    <p:animScale>
                                      <p:cBhvr>
                                        <p:cTn id="19" dur="26">
                                          <p:stCondLst>
                                            <p:cond delay="1312"/>
                                          </p:stCondLst>
                                        </p:cTn>
                                        <p:tgtEl>
                                          <p:spTgt spid="17414"/>
                                        </p:tgtEl>
                                      </p:cBhvr>
                                      <p:to x="100000" y="80000"/>
                                    </p:animScale>
                                    <p:animScale>
                                      <p:cBhvr>
                                        <p:cTn id="20" dur="166" decel="50000">
                                          <p:stCondLst>
                                            <p:cond delay="1338"/>
                                          </p:stCondLst>
                                        </p:cTn>
                                        <p:tgtEl>
                                          <p:spTgt spid="17414"/>
                                        </p:tgtEl>
                                      </p:cBhvr>
                                      <p:to x="100000" y="100000"/>
                                    </p:animScale>
                                    <p:animScale>
                                      <p:cBhvr>
                                        <p:cTn id="21" dur="26">
                                          <p:stCondLst>
                                            <p:cond delay="1642"/>
                                          </p:stCondLst>
                                        </p:cTn>
                                        <p:tgtEl>
                                          <p:spTgt spid="17414"/>
                                        </p:tgtEl>
                                      </p:cBhvr>
                                      <p:to x="100000" y="90000"/>
                                    </p:animScale>
                                    <p:animScale>
                                      <p:cBhvr>
                                        <p:cTn id="22" dur="166" decel="50000">
                                          <p:stCondLst>
                                            <p:cond delay="1668"/>
                                          </p:stCondLst>
                                        </p:cTn>
                                        <p:tgtEl>
                                          <p:spTgt spid="17414"/>
                                        </p:tgtEl>
                                      </p:cBhvr>
                                      <p:to x="100000" y="100000"/>
                                    </p:animScale>
                                    <p:animScale>
                                      <p:cBhvr>
                                        <p:cTn id="23" dur="26">
                                          <p:stCondLst>
                                            <p:cond delay="1808"/>
                                          </p:stCondLst>
                                        </p:cTn>
                                        <p:tgtEl>
                                          <p:spTgt spid="17414"/>
                                        </p:tgtEl>
                                      </p:cBhvr>
                                      <p:to x="100000" y="95000"/>
                                    </p:animScale>
                                    <p:animScale>
                                      <p:cBhvr>
                                        <p:cTn id="24" dur="166" decel="50000">
                                          <p:stCondLst>
                                            <p:cond delay="1834"/>
                                          </p:stCondLst>
                                        </p:cTn>
                                        <p:tgtEl>
                                          <p:spTgt spid="174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11560" y="692696"/>
            <a:ext cx="7632848" cy="5400600"/>
          </a:xfrm>
        </p:spPr>
        <p:txBody>
          <a:bodyPr anchor="t">
            <a:normAutofit/>
          </a:bodyPr>
          <a:lstStyle/>
          <a:p>
            <a:pPr marL="0" indent="0">
              <a:buNone/>
            </a:pPr>
            <a:r>
              <a:rPr lang="pl-PL" b="1" dirty="0" smtClean="0"/>
              <a:t>Mateusz: </a:t>
            </a:r>
            <a:r>
              <a:rPr lang="pl-PL" dirty="0" smtClean="0"/>
              <a:t>Czy szkoła wyglądała inaczej? </a:t>
            </a:r>
          </a:p>
          <a:p>
            <a:pPr marL="0" indent="0">
              <a:buNone/>
            </a:pPr>
            <a:r>
              <a:rPr lang="pl-PL" b="1" dirty="0" smtClean="0"/>
              <a:t>Robert:</a:t>
            </a:r>
            <a:r>
              <a:rPr lang="pl-PL" dirty="0" smtClean="0"/>
              <a:t> Była podobna do dzisiejszej. Osiem lat szkoły podstawowej, potem cztery szkoły średniej i studia wyższe. Programy nauczania, zwłaszcza przedmiotów humanistycznych, szczególnie historii, były wprawdzie zakłamane i dostosowane do obowiązującej ideologii, ale większość naszych nauczycieli umiała powiedzieć nam prawdę. Były wprawdzie przedziwne obowiązki, np. udział w pochodach pierwszomajowych, ale w latach osiemdziesiątych młodzież nie traktowała tego poważnie.</a:t>
            </a:r>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p:txBody>
      </p:sp>
      <p:pic>
        <p:nvPicPr>
          <p:cNvPr id="1026" name="Picture 2" descr="E:\DSCN2672.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748" t="15267" r="14559" b="17506"/>
          <a:stretch/>
        </p:blipFill>
        <p:spPr bwMode="auto">
          <a:xfrm rot="16200000">
            <a:off x="3460467" y="2180971"/>
            <a:ext cx="4574752" cy="2894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Picture 2" descr="C:\Users\Beata\Desktop\Nowy folder\DSCN279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47" t="13817" r="2634" b="13182"/>
          <a:stretch/>
        </p:blipFill>
        <p:spPr bwMode="auto">
          <a:xfrm>
            <a:off x="971600" y="1772816"/>
            <a:ext cx="2808312" cy="1611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956550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80">
                                          <p:stCondLst>
                                            <p:cond delay="0"/>
                                          </p:stCondLst>
                                        </p:cTn>
                                        <p:tgtEl>
                                          <p:spTgt spid="1026"/>
                                        </p:tgtEl>
                                      </p:cBhvr>
                                    </p:animEffect>
                                    <p:anim calcmode="lin" valueType="num">
                                      <p:cBhvr>
                                        <p:cTn id="29"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34" dur="26">
                                          <p:stCondLst>
                                            <p:cond delay="650"/>
                                          </p:stCondLst>
                                        </p:cTn>
                                        <p:tgtEl>
                                          <p:spTgt spid="1026"/>
                                        </p:tgtEl>
                                      </p:cBhvr>
                                      <p:to x="100000" y="60000"/>
                                    </p:animScale>
                                    <p:animScale>
                                      <p:cBhvr>
                                        <p:cTn id="35" dur="166" decel="50000">
                                          <p:stCondLst>
                                            <p:cond delay="676"/>
                                          </p:stCondLst>
                                        </p:cTn>
                                        <p:tgtEl>
                                          <p:spTgt spid="1026"/>
                                        </p:tgtEl>
                                      </p:cBhvr>
                                      <p:to x="100000" y="100000"/>
                                    </p:animScale>
                                    <p:animScale>
                                      <p:cBhvr>
                                        <p:cTn id="36" dur="26">
                                          <p:stCondLst>
                                            <p:cond delay="1312"/>
                                          </p:stCondLst>
                                        </p:cTn>
                                        <p:tgtEl>
                                          <p:spTgt spid="1026"/>
                                        </p:tgtEl>
                                      </p:cBhvr>
                                      <p:to x="100000" y="80000"/>
                                    </p:animScale>
                                    <p:animScale>
                                      <p:cBhvr>
                                        <p:cTn id="37" dur="166" decel="50000">
                                          <p:stCondLst>
                                            <p:cond delay="1338"/>
                                          </p:stCondLst>
                                        </p:cTn>
                                        <p:tgtEl>
                                          <p:spTgt spid="1026"/>
                                        </p:tgtEl>
                                      </p:cBhvr>
                                      <p:to x="100000" y="100000"/>
                                    </p:animScale>
                                    <p:animScale>
                                      <p:cBhvr>
                                        <p:cTn id="38" dur="26">
                                          <p:stCondLst>
                                            <p:cond delay="1642"/>
                                          </p:stCondLst>
                                        </p:cTn>
                                        <p:tgtEl>
                                          <p:spTgt spid="1026"/>
                                        </p:tgtEl>
                                      </p:cBhvr>
                                      <p:to x="100000" y="90000"/>
                                    </p:animScale>
                                    <p:animScale>
                                      <p:cBhvr>
                                        <p:cTn id="39" dur="166" decel="50000">
                                          <p:stCondLst>
                                            <p:cond delay="1668"/>
                                          </p:stCondLst>
                                        </p:cTn>
                                        <p:tgtEl>
                                          <p:spTgt spid="1026"/>
                                        </p:tgtEl>
                                      </p:cBhvr>
                                      <p:to x="100000" y="100000"/>
                                    </p:animScale>
                                    <p:animScale>
                                      <p:cBhvr>
                                        <p:cTn id="40" dur="26">
                                          <p:stCondLst>
                                            <p:cond delay="1808"/>
                                          </p:stCondLst>
                                        </p:cTn>
                                        <p:tgtEl>
                                          <p:spTgt spid="1026"/>
                                        </p:tgtEl>
                                      </p:cBhvr>
                                      <p:to x="100000" y="95000"/>
                                    </p:animScale>
                                    <p:animScale>
                                      <p:cBhvr>
                                        <p:cTn id="41" dur="166" decel="50000">
                                          <p:stCondLst>
                                            <p:cond delay="1834"/>
                                          </p:stCondLst>
                                        </p:cTn>
                                        <p:tgtEl>
                                          <p:spTgt spid="1026"/>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6" presetClass="exit" presetSubtype="16" fill="hold" nodeType="clickEffect">
                                  <p:stCondLst>
                                    <p:cond delay="0"/>
                                  </p:stCondLst>
                                  <p:childTnLst>
                                    <p:animEffect transition="out" filter="circle(in)">
                                      <p:cBhvr>
                                        <p:cTn id="45" dur="2000"/>
                                        <p:tgtEl>
                                          <p:spTgt spid="2"/>
                                        </p:tgtEl>
                                      </p:cBhvr>
                                    </p:animEffect>
                                    <p:set>
                                      <p:cBhvr>
                                        <p:cTn id="46" dur="1" fill="hold">
                                          <p:stCondLst>
                                            <p:cond delay="1999"/>
                                          </p:stCondLst>
                                        </p:cTn>
                                        <p:tgtEl>
                                          <p:spTgt spid="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8" presetClass="exit" presetSubtype="32" fill="hold" nodeType="clickEffect">
                                  <p:stCondLst>
                                    <p:cond delay="0"/>
                                  </p:stCondLst>
                                  <p:childTnLst>
                                    <p:animEffect transition="out" filter="diamond(out)">
                                      <p:cBhvr>
                                        <p:cTn id="50" dur="2000"/>
                                        <p:tgtEl>
                                          <p:spTgt spid="1026"/>
                                        </p:tgtEl>
                                      </p:cBhvr>
                                    </p:animEffect>
                                    <p:set>
                                      <p:cBhvr>
                                        <p:cTn id="51"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15989" y="620688"/>
            <a:ext cx="8604141" cy="6021288"/>
          </a:xfrm>
        </p:spPr>
        <p:txBody>
          <a:bodyPr anchor="t">
            <a:normAutofit/>
          </a:bodyPr>
          <a:lstStyle/>
          <a:p>
            <a:pPr marL="0" indent="0">
              <a:buNone/>
            </a:pPr>
            <a:r>
              <a:rPr lang="pl-PL" b="1" dirty="0" smtClean="0"/>
              <a:t>Mateusz: </a:t>
            </a:r>
            <a:r>
              <a:rPr lang="pl-PL" dirty="0" smtClean="0"/>
              <a:t>Mama pokazywała mi kartki na żywność. Jak wyglądało codzienne życie? </a:t>
            </a:r>
          </a:p>
          <a:p>
            <a:pPr marL="0" indent="0">
              <a:buNone/>
            </a:pPr>
            <a:r>
              <a:rPr lang="pl-PL" b="1" dirty="0" smtClean="0"/>
              <a:t>Robert: </a:t>
            </a:r>
            <a:r>
              <a:rPr lang="pl-PL" dirty="0" smtClean="0"/>
              <a:t>Polska od końca lat siedemdziesiątych, a zwłaszcza w latach osiemdziesiątych pogrążona była w głębokim kryzysie. Brak wolności gospodarczej (tzw. gospodarka centralnie planowana, gdzie rząd i jedyna rządząca partia PZPR decydowali, co dzieje się w każdy zakładzie pracy, ustalali pensje, ceny towarów w sklepach, a jednocześnie zabraniali prywatnej działalności gospodarczej), doprowadził do olbrzymich braków w zaopatrzeniu. Podstawowe produkty można było kupić w ograniczonych ilościach na podstawie wydawanych w zakładach pracy dokumentów, zwanych popularnie „kartkami”.</a:t>
            </a:r>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p:txBody>
      </p:sp>
      <p:pic>
        <p:nvPicPr>
          <p:cNvPr id="2052" name="Picture 4" descr="E:\DSCN27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34" t="28840" r="24706" b="29140"/>
          <a:stretch/>
        </p:blipFill>
        <p:spPr bwMode="auto">
          <a:xfrm>
            <a:off x="1809794" y="1839955"/>
            <a:ext cx="5036268" cy="3379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1" name="Picture 3" descr="E:\DSCN269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081" t="38705" r="31279" b="29848"/>
          <a:stretch/>
        </p:blipFill>
        <p:spPr bwMode="auto">
          <a:xfrm>
            <a:off x="1196964" y="1983971"/>
            <a:ext cx="6261928" cy="32358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839" y="1484784"/>
            <a:ext cx="5992813"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44209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wipe(down)">
                                      <p:cBhvr>
                                        <p:cTn id="21" dur="580">
                                          <p:stCondLst>
                                            <p:cond delay="0"/>
                                          </p:stCondLst>
                                        </p:cTn>
                                        <p:tgtEl>
                                          <p:spTgt spid="2052"/>
                                        </p:tgtEl>
                                      </p:cBhvr>
                                    </p:animEffect>
                                    <p:anim calcmode="lin" valueType="num">
                                      <p:cBhvr>
                                        <p:cTn id="2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27" dur="26">
                                          <p:stCondLst>
                                            <p:cond delay="650"/>
                                          </p:stCondLst>
                                        </p:cTn>
                                        <p:tgtEl>
                                          <p:spTgt spid="2052"/>
                                        </p:tgtEl>
                                      </p:cBhvr>
                                      <p:to x="100000" y="60000"/>
                                    </p:animScale>
                                    <p:animScale>
                                      <p:cBhvr>
                                        <p:cTn id="28" dur="166" decel="50000">
                                          <p:stCondLst>
                                            <p:cond delay="676"/>
                                          </p:stCondLst>
                                        </p:cTn>
                                        <p:tgtEl>
                                          <p:spTgt spid="2052"/>
                                        </p:tgtEl>
                                      </p:cBhvr>
                                      <p:to x="100000" y="100000"/>
                                    </p:animScale>
                                    <p:animScale>
                                      <p:cBhvr>
                                        <p:cTn id="29" dur="26">
                                          <p:stCondLst>
                                            <p:cond delay="1312"/>
                                          </p:stCondLst>
                                        </p:cTn>
                                        <p:tgtEl>
                                          <p:spTgt spid="2052"/>
                                        </p:tgtEl>
                                      </p:cBhvr>
                                      <p:to x="100000" y="80000"/>
                                    </p:animScale>
                                    <p:animScale>
                                      <p:cBhvr>
                                        <p:cTn id="30" dur="166" decel="50000">
                                          <p:stCondLst>
                                            <p:cond delay="1338"/>
                                          </p:stCondLst>
                                        </p:cTn>
                                        <p:tgtEl>
                                          <p:spTgt spid="2052"/>
                                        </p:tgtEl>
                                      </p:cBhvr>
                                      <p:to x="100000" y="100000"/>
                                    </p:animScale>
                                    <p:animScale>
                                      <p:cBhvr>
                                        <p:cTn id="31" dur="26">
                                          <p:stCondLst>
                                            <p:cond delay="1642"/>
                                          </p:stCondLst>
                                        </p:cTn>
                                        <p:tgtEl>
                                          <p:spTgt spid="2052"/>
                                        </p:tgtEl>
                                      </p:cBhvr>
                                      <p:to x="100000" y="90000"/>
                                    </p:animScale>
                                    <p:animScale>
                                      <p:cBhvr>
                                        <p:cTn id="32" dur="166" decel="50000">
                                          <p:stCondLst>
                                            <p:cond delay="1668"/>
                                          </p:stCondLst>
                                        </p:cTn>
                                        <p:tgtEl>
                                          <p:spTgt spid="2052"/>
                                        </p:tgtEl>
                                      </p:cBhvr>
                                      <p:to x="100000" y="100000"/>
                                    </p:animScale>
                                    <p:animScale>
                                      <p:cBhvr>
                                        <p:cTn id="33" dur="26">
                                          <p:stCondLst>
                                            <p:cond delay="1808"/>
                                          </p:stCondLst>
                                        </p:cTn>
                                        <p:tgtEl>
                                          <p:spTgt spid="2052"/>
                                        </p:tgtEl>
                                      </p:cBhvr>
                                      <p:to x="100000" y="95000"/>
                                    </p:animScale>
                                    <p:animScale>
                                      <p:cBhvr>
                                        <p:cTn id="34" dur="166" decel="50000">
                                          <p:stCondLst>
                                            <p:cond delay="1834"/>
                                          </p:stCondLst>
                                        </p:cTn>
                                        <p:tgtEl>
                                          <p:spTgt spid="2052"/>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052"/>
                                        </p:tgtEl>
                                      </p:cBhvr>
                                    </p:animEffect>
                                    <p:anim calcmode="lin" valueType="num">
                                      <p:cBhvr>
                                        <p:cTn id="39" dur="1000"/>
                                        <p:tgtEl>
                                          <p:spTgt spid="2052"/>
                                        </p:tgtEl>
                                        <p:attrNameLst>
                                          <p:attrName>ppt_x</p:attrName>
                                        </p:attrNameLst>
                                      </p:cBhvr>
                                      <p:tavLst>
                                        <p:tav tm="0">
                                          <p:val>
                                            <p:strVal val="ppt_x"/>
                                          </p:val>
                                        </p:tav>
                                        <p:tav tm="100000">
                                          <p:val>
                                            <p:strVal val="ppt_x"/>
                                          </p:val>
                                        </p:tav>
                                      </p:tavLst>
                                    </p:anim>
                                    <p:anim calcmode="lin" valueType="num">
                                      <p:cBhvr>
                                        <p:cTn id="40" dur="1000"/>
                                        <p:tgtEl>
                                          <p:spTgt spid="2052"/>
                                        </p:tgtEl>
                                        <p:attrNameLst>
                                          <p:attrName>ppt_y</p:attrName>
                                        </p:attrNameLst>
                                      </p:cBhvr>
                                      <p:tavLst>
                                        <p:tav tm="0">
                                          <p:val>
                                            <p:strVal val="ppt_y"/>
                                          </p:val>
                                        </p:tav>
                                        <p:tav tm="100000">
                                          <p:val>
                                            <p:strVal val="ppt_y+.1"/>
                                          </p:val>
                                        </p:tav>
                                      </p:tavLst>
                                    </p:anim>
                                    <p:set>
                                      <p:cBhvr>
                                        <p:cTn id="41" dur="1" fill="hold">
                                          <p:stCondLst>
                                            <p:cond delay="999"/>
                                          </p:stCondLst>
                                        </p:cTn>
                                        <p:tgtEl>
                                          <p:spTgt spid="205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051"/>
                                        </p:tgtEl>
                                        <p:attrNameLst>
                                          <p:attrName>style.visibility</p:attrName>
                                        </p:attrNameLst>
                                      </p:cBhvr>
                                      <p:to>
                                        <p:strVal val="visible"/>
                                      </p:to>
                                    </p:set>
                                    <p:anim calcmode="lin" valueType="num">
                                      <p:cBhvr additive="base">
                                        <p:cTn id="46" dur="500" fill="hold"/>
                                        <p:tgtEl>
                                          <p:spTgt spid="2051"/>
                                        </p:tgtEl>
                                        <p:attrNameLst>
                                          <p:attrName>ppt_x</p:attrName>
                                        </p:attrNameLst>
                                      </p:cBhvr>
                                      <p:tavLst>
                                        <p:tav tm="0">
                                          <p:val>
                                            <p:strVal val="#ppt_x"/>
                                          </p:val>
                                        </p:tav>
                                        <p:tav tm="100000">
                                          <p:val>
                                            <p:strVal val="#ppt_x"/>
                                          </p:val>
                                        </p:tav>
                                      </p:tavLst>
                                    </p:anim>
                                    <p:anim calcmode="lin" valueType="num">
                                      <p:cBhvr additive="base">
                                        <p:cTn id="47"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xit" presetSubtype="0" fill="hold" nodeType="clickEffect">
                                  <p:stCondLst>
                                    <p:cond delay="0"/>
                                  </p:stCondLst>
                                  <p:childTnLst>
                                    <p:animEffect transition="out" filter="fade">
                                      <p:cBhvr>
                                        <p:cTn id="51" dur="1000"/>
                                        <p:tgtEl>
                                          <p:spTgt spid="2051"/>
                                        </p:tgtEl>
                                      </p:cBhvr>
                                    </p:animEffect>
                                    <p:anim calcmode="lin" valueType="num">
                                      <p:cBhvr>
                                        <p:cTn id="52" dur="1000"/>
                                        <p:tgtEl>
                                          <p:spTgt spid="2051"/>
                                        </p:tgtEl>
                                        <p:attrNameLst>
                                          <p:attrName>ppt_x</p:attrName>
                                        </p:attrNameLst>
                                      </p:cBhvr>
                                      <p:tavLst>
                                        <p:tav tm="0">
                                          <p:val>
                                            <p:strVal val="ppt_x"/>
                                          </p:val>
                                        </p:tav>
                                        <p:tav tm="100000">
                                          <p:val>
                                            <p:strVal val="ppt_x"/>
                                          </p:val>
                                        </p:tav>
                                      </p:tavLst>
                                    </p:anim>
                                    <p:anim calcmode="lin" valueType="num">
                                      <p:cBhvr>
                                        <p:cTn id="53" dur="1000"/>
                                        <p:tgtEl>
                                          <p:spTgt spid="2051"/>
                                        </p:tgtEl>
                                        <p:attrNameLst>
                                          <p:attrName>ppt_y</p:attrName>
                                        </p:attrNameLst>
                                      </p:cBhvr>
                                      <p:tavLst>
                                        <p:tav tm="0">
                                          <p:val>
                                            <p:strVal val="ppt_y"/>
                                          </p:val>
                                        </p:tav>
                                        <p:tav tm="100000">
                                          <p:val>
                                            <p:strVal val="ppt_y+.1"/>
                                          </p:val>
                                        </p:tav>
                                      </p:tavLst>
                                    </p:anim>
                                    <p:set>
                                      <p:cBhvr>
                                        <p:cTn id="54" dur="1" fill="hold">
                                          <p:stCondLst>
                                            <p:cond delay="999"/>
                                          </p:stCondLst>
                                        </p:cTn>
                                        <p:tgtEl>
                                          <p:spTgt spid="205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nodeType="clickEffect">
                                  <p:stCondLst>
                                    <p:cond delay="0"/>
                                  </p:stCondLst>
                                  <p:childTnLst>
                                    <p:set>
                                      <p:cBhvr>
                                        <p:cTn id="58" dur="1" fill="hold">
                                          <p:stCondLst>
                                            <p:cond delay="0"/>
                                          </p:stCondLst>
                                        </p:cTn>
                                        <p:tgtEl>
                                          <p:spTgt spid="1026"/>
                                        </p:tgtEl>
                                        <p:attrNameLst>
                                          <p:attrName>style.visibility</p:attrName>
                                        </p:attrNameLst>
                                      </p:cBhvr>
                                      <p:to>
                                        <p:strVal val="visible"/>
                                      </p:to>
                                    </p:set>
                                    <p:animEffect transition="in" filter="fade">
                                      <p:cBhvr>
                                        <p:cTn id="59" dur="1000"/>
                                        <p:tgtEl>
                                          <p:spTgt spid="1026"/>
                                        </p:tgtEl>
                                      </p:cBhvr>
                                    </p:animEffect>
                                    <p:anim calcmode="lin" valueType="num">
                                      <p:cBhvr>
                                        <p:cTn id="60" dur="1000" fill="hold"/>
                                        <p:tgtEl>
                                          <p:spTgt spid="1026"/>
                                        </p:tgtEl>
                                        <p:attrNameLst>
                                          <p:attrName>ppt_x</p:attrName>
                                        </p:attrNameLst>
                                      </p:cBhvr>
                                      <p:tavLst>
                                        <p:tav tm="0">
                                          <p:val>
                                            <p:strVal val="#ppt_x"/>
                                          </p:val>
                                        </p:tav>
                                        <p:tav tm="100000">
                                          <p:val>
                                            <p:strVal val="#ppt_x"/>
                                          </p:val>
                                        </p:tav>
                                      </p:tavLst>
                                    </p:anim>
                                    <p:anim calcmode="lin" valueType="num">
                                      <p:cBhvr>
                                        <p:cTn id="6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1026"/>
                                        </p:tgtEl>
                                      </p:cBhvr>
                                    </p:animEffect>
                                    <p:anim calcmode="lin" valueType="num">
                                      <p:cBhvr>
                                        <p:cTn id="66" dur="1000"/>
                                        <p:tgtEl>
                                          <p:spTgt spid="1026"/>
                                        </p:tgtEl>
                                        <p:attrNameLst>
                                          <p:attrName>ppt_x</p:attrName>
                                        </p:attrNameLst>
                                      </p:cBhvr>
                                      <p:tavLst>
                                        <p:tav tm="0">
                                          <p:val>
                                            <p:strVal val="ppt_x"/>
                                          </p:val>
                                        </p:tav>
                                        <p:tav tm="100000">
                                          <p:val>
                                            <p:strVal val="ppt_x"/>
                                          </p:val>
                                        </p:tav>
                                      </p:tavLst>
                                    </p:anim>
                                    <p:anim calcmode="lin" valueType="num">
                                      <p:cBhvr>
                                        <p:cTn id="67" dur="1000"/>
                                        <p:tgtEl>
                                          <p:spTgt spid="1026"/>
                                        </p:tgtEl>
                                        <p:attrNameLst>
                                          <p:attrName>ppt_y</p:attrName>
                                        </p:attrNameLst>
                                      </p:cBhvr>
                                      <p:tavLst>
                                        <p:tav tm="0">
                                          <p:val>
                                            <p:strVal val="ppt_y"/>
                                          </p:val>
                                        </p:tav>
                                        <p:tav tm="100000">
                                          <p:val>
                                            <p:strVal val="ppt_y+.1"/>
                                          </p:val>
                                        </p:tav>
                                      </p:tavLst>
                                    </p:anim>
                                    <p:set>
                                      <p:cBhvr>
                                        <p:cTn id="68"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6158" y="404664"/>
            <a:ext cx="9036496" cy="5688632"/>
          </a:xfrm>
        </p:spPr>
        <p:txBody>
          <a:bodyPr anchor="t">
            <a:normAutofit fontScale="25000" lnSpcReduction="20000"/>
          </a:bodyPr>
          <a:lstStyle/>
          <a:p>
            <a:pPr marL="0" indent="0">
              <a:buNone/>
            </a:pPr>
            <a:r>
              <a:rPr lang="pl-PL" sz="7200" b="1" dirty="0" smtClean="0"/>
              <a:t>Mateusz: </a:t>
            </a:r>
            <a:r>
              <a:rPr lang="pl-PL" sz="7200" dirty="0" smtClean="0"/>
              <a:t>Przeczytałem na jednym liście do babci napis „OCENZUROWANO”. Co to znaczy? </a:t>
            </a:r>
          </a:p>
          <a:p>
            <a:pPr marL="0" indent="0">
              <a:buNone/>
            </a:pPr>
            <a:r>
              <a:rPr lang="pl-PL" sz="7200" b="1" dirty="0" smtClean="0"/>
              <a:t>Robert: </a:t>
            </a:r>
            <a:r>
              <a:rPr lang="pl-PL" sz="7200" dirty="0" smtClean="0"/>
              <a:t>Tu trzeba przybliżyć trochę historii. Od zakończenia II wojny światowej Polska znalazła się w strefie wpływów Związku Radzieckiego. Oprócz wszystkich innych konsekwencji ograniczenia wolności, narzucono naszemu krajowi komunistyczny system polityczno-gospodarczy. Polacy nie pogodzili się z takim dyktatem i co kilka lat wybuchały w kraju zamieszki zarówno na tle ekonomicznym (coraz większa część społeczeństwa żyła w realnej biedzie), jak również pod hasłami walki o wolność i niezawisłość. Aż do roku 1980 zrywy te były brutalnie pacyfikowane przez władze. Jak wiecie w sierpniu 1980 wybuchły strajki, najpierw na wybrzeżu, a potem w całym kraju. W efekcie porozumień z sierpnia 1980 powołano niezależny od władz komunistycznych Związek Zawodowy Solidarność. Następnych kilkanaście miesięcy minęło pod znakiem ciągłych sporów między Solidarnością a władzą, która dążyła do ograniczenia możliwości działania  Związku. Wreszcie 13 XII 1981 władze na czele z gen. Jaruzelskim ogłosiły wprowadzenie na terenie Polski stanu wojennego. Solidarność została rozwiązana, a tysiące jej działaczy i zwolenników zostało aresztowanych i osadzonych w obozach internowania i w więzieniach. Jednym z przepisów stanu wojennego była możliwość kontrolowania korespondencji i podsłuchiwania rozmów. Dlatego wszystkie listy miały stempel OCENZUROWANO, czyli przedstawiciele władzy przejrzeli korespondencję  czy nie ma w niej treści antykomunistycznych. Działał wówczas specjalny Urząd, zwany CENZURĄ, który kontrolował wszystkie pisane artykuły, książki, przedstawienia teatralne i inne pod kątem czy nie propagują wrogich obowiązującemu ustrojowi politycznemu i rządzącej władzy treści.</a:t>
            </a:r>
          </a:p>
          <a:p>
            <a:pPr marL="0" indent="0">
              <a:buNone/>
            </a:pPr>
            <a:r>
              <a:rPr lang="pl-PL" sz="7200" dirty="0" smtClean="0"/>
              <a:t>Nie dziwisz się chyba, że przeciw temu buntowało się wielu ludzi w tym  ja również</a:t>
            </a:r>
            <a:r>
              <a:rPr lang="pl-PL" sz="8000" dirty="0" smtClean="0"/>
              <a:t>. </a:t>
            </a:r>
          </a:p>
          <a:p>
            <a:pPr marL="0" indent="0">
              <a:buNone/>
            </a:pPr>
            <a:endParaRPr lang="pl-PL" sz="6400" dirty="0"/>
          </a:p>
          <a:p>
            <a:pPr marL="0" indent="0">
              <a:buNone/>
            </a:pPr>
            <a:endParaRPr lang="pl-PL" sz="6400" dirty="0" smtClean="0"/>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p:txBody>
      </p:sp>
      <p:pic>
        <p:nvPicPr>
          <p:cNvPr id="11267" name="Picture 3" descr="C:\Users\Beata\Desktop\Nowy folder\DSCN27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041153"/>
            <a:ext cx="4502249" cy="3376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266" name="Picture 2" descr="C:\Users\Beata\Desktop\Nowy folder\DSCN278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70" r="21961" b="25752"/>
          <a:stretch/>
        </p:blipFill>
        <p:spPr bwMode="auto">
          <a:xfrm>
            <a:off x="4402528" y="2041153"/>
            <a:ext cx="3870833" cy="3501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3263652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266"/>
                                        </p:tgtEl>
                                        <p:attrNameLst>
                                          <p:attrName>style.visibility</p:attrName>
                                        </p:attrNameLst>
                                      </p:cBhvr>
                                      <p:to>
                                        <p:strVal val="visible"/>
                                      </p:to>
                                    </p:set>
                                    <p:animEffect transition="in" filter="fade">
                                      <p:cBhvr>
                                        <p:cTn id="24" dur="500"/>
                                        <p:tgtEl>
                                          <p:spTgt spid="1126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1267"/>
                                        </p:tgtEl>
                                        <p:attrNameLst>
                                          <p:attrName>style.visibility</p:attrName>
                                        </p:attrNameLst>
                                      </p:cBhvr>
                                      <p:to>
                                        <p:strVal val="visible"/>
                                      </p:to>
                                    </p:set>
                                    <p:animEffect transition="in" filter="wheel(1)">
                                      <p:cBhvr>
                                        <p:cTn id="29" dur="2000"/>
                                        <p:tgtEl>
                                          <p:spTgt spid="11267"/>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xit" presetSubtype="32" fill="hold" nodeType="clickEffect">
                                  <p:stCondLst>
                                    <p:cond delay="0"/>
                                  </p:stCondLst>
                                  <p:childTnLst>
                                    <p:animEffect transition="out" filter="plus(out)">
                                      <p:cBhvr>
                                        <p:cTn id="33" dur="2000"/>
                                        <p:tgtEl>
                                          <p:spTgt spid="11267"/>
                                        </p:tgtEl>
                                      </p:cBhvr>
                                    </p:animEffect>
                                    <p:set>
                                      <p:cBhvr>
                                        <p:cTn id="34" dur="1" fill="hold">
                                          <p:stCondLst>
                                            <p:cond delay="1999"/>
                                          </p:stCondLst>
                                        </p:cTn>
                                        <p:tgtEl>
                                          <p:spTgt spid="1126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16" fill="hold" nodeType="clickEffect">
                                  <p:stCondLst>
                                    <p:cond delay="0"/>
                                  </p:stCondLst>
                                  <p:childTnLst>
                                    <p:animEffect transition="out" filter="circle(in)">
                                      <p:cBhvr>
                                        <p:cTn id="38" dur="2000"/>
                                        <p:tgtEl>
                                          <p:spTgt spid="11266"/>
                                        </p:tgtEl>
                                      </p:cBhvr>
                                    </p:animEffect>
                                    <p:set>
                                      <p:cBhvr>
                                        <p:cTn id="39" dur="1" fill="hold">
                                          <p:stCondLst>
                                            <p:cond delay="1999"/>
                                          </p:stCondLst>
                                        </p:cTn>
                                        <p:tgtEl>
                                          <p:spTgt spid="112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971600" y="1075795"/>
            <a:ext cx="7704856" cy="4534272"/>
          </a:xfrm>
        </p:spPr>
        <p:txBody>
          <a:bodyPr anchor="t">
            <a:normAutofit fontScale="92500" lnSpcReduction="20000"/>
          </a:bodyPr>
          <a:lstStyle/>
          <a:p>
            <a:pPr marL="0" indent="0">
              <a:buNone/>
            </a:pPr>
            <a:r>
              <a:rPr lang="pl-PL" b="1" dirty="0" smtClean="0"/>
              <a:t>Mateusz: </a:t>
            </a:r>
            <a:r>
              <a:rPr lang="pl-PL" dirty="0" smtClean="0"/>
              <a:t>Co to znaczy walczyć z komuną ? </a:t>
            </a:r>
          </a:p>
          <a:p>
            <a:pPr marL="0" indent="0">
              <a:buNone/>
            </a:pPr>
            <a:r>
              <a:rPr lang="pl-PL" b="1" dirty="0" smtClean="0"/>
              <a:t>Robert: </a:t>
            </a:r>
            <a:r>
              <a:rPr lang="pl-PL" dirty="0"/>
              <a:t>D</a:t>
            </a:r>
            <a:r>
              <a:rPr lang="pl-PL" dirty="0" smtClean="0"/>
              <a:t>la mnie to lata 1981-1989.</a:t>
            </a:r>
            <a:r>
              <a:rPr lang="pl-PL" b="1" dirty="0" smtClean="0"/>
              <a:t>  </a:t>
            </a:r>
            <a:r>
              <a:rPr lang="pl-PL" dirty="0"/>
              <a:t>N</a:t>
            </a:r>
            <a:r>
              <a:rPr lang="pl-PL" dirty="0" smtClean="0"/>
              <a:t>ajpierw to czas, kiedy byłem licealistą – do matury w roku 1983. </a:t>
            </a:r>
            <a:r>
              <a:rPr lang="pl-PL" dirty="0"/>
              <a:t>P</a:t>
            </a:r>
            <a:r>
              <a:rPr lang="pl-PL" dirty="0" smtClean="0"/>
              <a:t>otem czas studiów na Politechnice Warszawskiej. W liceum robiliśmy bardzo różne rzeczy. Mieliśmy  parę szalonych pomysłów (nie wszystkie były mądre), jak to bardzo młodzi ludzie. Ten czas to głównie udział w demonstracjach organizowanych kilka razy w roku przez podziemną Solidarność. Można było wówczas naprawdę oberwać od tłumiących rozruchy oddziałów milicji (ZOMO). Dla niektórych skończyło się to tragicznie, jak np. dla mojego rówieśnika Grzegorza Przemyka, którego milicja pobiła tak silnie, że zmarł tuż przed maturą w maju 1983. </a:t>
            </a:r>
          </a:p>
          <a:p>
            <a:pPr marL="0" indent="0">
              <a:buNone/>
            </a:pPr>
            <a:r>
              <a:rPr lang="pl-PL" dirty="0" smtClean="0"/>
              <a:t>Później to już poważna robota „podziemna”, tj. kolportaż nielegalnych wydawnictw, praca na rzecz niezależnego ruchu studenckiego i wiele innych.</a:t>
            </a:r>
          </a:p>
          <a:p>
            <a:pPr marL="0" indent="0">
              <a:buNone/>
            </a:pPr>
            <a:endParaRPr lang="pl-PL" dirty="0"/>
          </a:p>
          <a:p>
            <a:pPr marL="0" indent="0">
              <a:buNone/>
            </a:pPr>
            <a:endParaRPr lang="pl-PL" dirty="0" smtClean="0"/>
          </a:p>
          <a:p>
            <a:pPr marL="0" indent="0">
              <a:buNone/>
            </a:pPr>
            <a:endParaRPr lang="pl-PL" dirty="0"/>
          </a:p>
        </p:txBody>
      </p:sp>
      <p:pic>
        <p:nvPicPr>
          <p:cNvPr id="1026" name="Picture 2" descr="E:\DSCN2662.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6200000">
            <a:off x="1660975" y="1443481"/>
            <a:ext cx="5430218" cy="40726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7" name="Picture 3" descr="E:\DSCN2673.JP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6200000">
            <a:off x="1735789" y="1445060"/>
            <a:ext cx="5280590" cy="39604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717166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027"/>
                                        </p:tgtEl>
                                        <p:attrNameLst>
                                          <p:attrName>style.visibility</p:attrName>
                                        </p:attrNameLst>
                                      </p:cBhvr>
                                      <p:to>
                                        <p:strVal val="visible"/>
                                      </p:to>
                                    </p:set>
                                    <p:anim calcmode="lin" valueType="num">
                                      <p:cBhvr>
                                        <p:cTn id="28" dur="1000" fill="hold"/>
                                        <p:tgtEl>
                                          <p:spTgt spid="1027"/>
                                        </p:tgtEl>
                                        <p:attrNameLst>
                                          <p:attrName>ppt_w</p:attrName>
                                        </p:attrNameLst>
                                      </p:cBhvr>
                                      <p:tavLst>
                                        <p:tav tm="0">
                                          <p:val>
                                            <p:fltVal val="0"/>
                                          </p:val>
                                        </p:tav>
                                        <p:tav tm="100000">
                                          <p:val>
                                            <p:strVal val="#ppt_w"/>
                                          </p:val>
                                        </p:tav>
                                      </p:tavLst>
                                    </p:anim>
                                    <p:anim calcmode="lin" valueType="num">
                                      <p:cBhvr>
                                        <p:cTn id="29" dur="1000" fill="hold"/>
                                        <p:tgtEl>
                                          <p:spTgt spid="1027"/>
                                        </p:tgtEl>
                                        <p:attrNameLst>
                                          <p:attrName>ppt_h</p:attrName>
                                        </p:attrNameLst>
                                      </p:cBhvr>
                                      <p:tavLst>
                                        <p:tav tm="0">
                                          <p:val>
                                            <p:fltVal val="0"/>
                                          </p:val>
                                        </p:tav>
                                        <p:tav tm="100000">
                                          <p:val>
                                            <p:strVal val="#ppt_h"/>
                                          </p:val>
                                        </p:tav>
                                      </p:tavLst>
                                    </p:anim>
                                    <p:anim calcmode="lin" valueType="num">
                                      <p:cBhvr>
                                        <p:cTn id="30" dur="1000" fill="hold"/>
                                        <p:tgtEl>
                                          <p:spTgt spid="1027"/>
                                        </p:tgtEl>
                                        <p:attrNameLst>
                                          <p:attrName>style.rotation</p:attrName>
                                        </p:attrNameLst>
                                      </p:cBhvr>
                                      <p:tavLst>
                                        <p:tav tm="0">
                                          <p:val>
                                            <p:fltVal val="90"/>
                                          </p:val>
                                        </p:tav>
                                        <p:tav tm="100000">
                                          <p:val>
                                            <p:fltVal val="0"/>
                                          </p:val>
                                        </p:tav>
                                      </p:tavLst>
                                    </p:anim>
                                    <p:animEffect transition="in" filter="fade">
                                      <p:cBhvr>
                                        <p:cTn id="31" dur="1000"/>
                                        <p:tgtEl>
                                          <p:spTgt spid="1027"/>
                                        </p:tgtEl>
                                      </p:cBhvr>
                                    </p:animEffect>
                                  </p:childTnLst>
                                </p:cTn>
                              </p:par>
                            </p:childTnLst>
                          </p:cTn>
                        </p:par>
                      </p:childTnLst>
                    </p:cTn>
                  </p:par>
                  <p:par>
                    <p:cTn id="32" fill="hold">
                      <p:stCondLst>
                        <p:cond delay="indefinite"/>
                      </p:stCondLst>
                      <p:childTnLst>
                        <p:par>
                          <p:cTn id="33" fill="hold">
                            <p:stCondLst>
                              <p:cond delay="0"/>
                            </p:stCondLst>
                            <p:childTnLst>
                              <p:par>
                                <p:cTn id="34" presetID="45" presetClass="exit" presetSubtype="0" fill="hold" nodeType="clickEffect">
                                  <p:stCondLst>
                                    <p:cond delay="0"/>
                                  </p:stCondLst>
                                  <p:childTnLst>
                                    <p:animEffect transition="out" filter="fade">
                                      <p:cBhvr>
                                        <p:cTn id="35" dur="2000"/>
                                        <p:tgtEl>
                                          <p:spTgt spid="1027"/>
                                        </p:tgtEl>
                                      </p:cBhvr>
                                    </p:animEffect>
                                    <p:anim calcmode="lin" valueType="num">
                                      <p:cBhvr>
                                        <p:cTn id="36" dur="2000"/>
                                        <p:tgtEl>
                                          <p:spTgt spid="102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7" dur="2000"/>
                                        <p:tgtEl>
                                          <p:spTgt spid="1027"/>
                                        </p:tgtEl>
                                        <p:attrNameLst>
                                          <p:attrName>ppt_h</p:attrName>
                                        </p:attrNameLst>
                                      </p:cBhvr>
                                      <p:tavLst>
                                        <p:tav tm="0">
                                          <p:val>
                                            <p:strVal val="ppt_h"/>
                                          </p:val>
                                        </p:tav>
                                        <p:tav tm="100000">
                                          <p:val>
                                            <p:strVal val="ppt_h"/>
                                          </p:val>
                                        </p:tav>
                                      </p:tavLst>
                                    </p:anim>
                                    <p:set>
                                      <p:cBhvr>
                                        <p:cTn id="38" dur="1" fill="hold">
                                          <p:stCondLst>
                                            <p:cond delay="1999"/>
                                          </p:stCondLst>
                                        </p:cTn>
                                        <p:tgtEl>
                                          <p:spTgt spid="10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2000"/>
                                        <p:tgtEl>
                                          <p:spTgt spid="1026"/>
                                        </p:tgtEl>
                                      </p:cBhvr>
                                    </p:animEffect>
                                    <p:anim calcmode="lin" valueType="num">
                                      <p:cBhvr>
                                        <p:cTn id="44" dur="2000" fill="hold"/>
                                        <p:tgtEl>
                                          <p:spTgt spid="1026"/>
                                        </p:tgtEl>
                                        <p:attrNameLst>
                                          <p:attrName>ppt_w</p:attrName>
                                        </p:attrNameLst>
                                      </p:cBhvr>
                                      <p:tavLst>
                                        <p:tav tm="0" fmla="#ppt_w*sin(2.5*pi*$)">
                                          <p:val>
                                            <p:fltVal val="0"/>
                                          </p:val>
                                        </p:tav>
                                        <p:tav tm="100000">
                                          <p:val>
                                            <p:fltVal val="1"/>
                                          </p:val>
                                        </p:tav>
                                      </p:tavLst>
                                    </p:anim>
                                    <p:anim calcmode="lin" valueType="num">
                                      <p:cBhvr>
                                        <p:cTn id="45"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45" presetClass="exit" presetSubtype="0" fill="hold" nodeType="clickEffect">
                                  <p:stCondLst>
                                    <p:cond delay="0"/>
                                  </p:stCondLst>
                                  <p:childTnLst>
                                    <p:animEffect transition="out" filter="fade">
                                      <p:cBhvr>
                                        <p:cTn id="49" dur="2000"/>
                                        <p:tgtEl>
                                          <p:spTgt spid="1026"/>
                                        </p:tgtEl>
                                      </p:cBhvr>
                                    </p:animEffect>
                                    <p:anim calcmode="lin" valueType="num">
                                      <p:cBhvr>
                                        <p:cTn id="50" dur="2000"/>
                                        <p:tgtEl>
                                          <p:spTgt spid="10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1" dur="2000"/>
                                        <p:tgtEl>
                                          <p:spTgt spid="1026"/>
                                        </p:tgtEl>
                                        <p:attrNameLst>
                                          <p:attrName>ppt_h</p:attrName>
                                        </p:attrNameLst>
                                      </p:cBhvr>
                                      <p:tavLst>
                                        <p:tav tm="0">
                                          <p:val>
                                            <p:strVal val="ppt_h"/>
                                          </p:val>
                                        </p:tav>
                                        <p:tav tm="100000">
                                          <p:val>
                                            <p:strVal val="ppt_h"/>
                                          </p:val>
                                        </p:tav>
                                      </p:tavLst>
                                    </p:anim>
                                    <p:set>
                                      <p:cBhvr>
                                        <p:cTn id="52"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781771"/>
            <a:ext cx="7544951" cy="5283266"/>
          </a:xfrm>
        </p:spPr>
        <p:txBody>
          <a:bodyPr anchor="t">
            <a:normAutofit/>
          </a:bodyPr>
          <a:lstStyle/>
          <a:p>
            <a:pPr marL="0" indent="0">
              <a:buNone/>
            </a:pPr>
            <a:r>
              <a:rPr lang="pl-PL" b="1" dirty="0" smtClean="0"/>
              <a:t>Mateusz: </a:t>
            </a:r>
            <a:r>
              <a:rPr lang="pl-PL" dirty="0"/>
              <a:t>K</a:t>
            </a:r>
            <a:r>
              <a:rPr lang="pl-PL" dirty="0" smtClean="0"/>
              <a:t>iedy oglądam Twoje pamiątki z tamtych czasów, widzę, że uczestniczyłeś w wielu wydarzeniach kulturalnych.</a:t>
            </a:r>
          </a:p>
          <a:p>
            <a:pPr marL="0" indent="0">
              <a:buNone/>
            </a:pPr>
            <a:r>
              <a:rPr lang="pl-PL" b="1" dirty="0" smtClean="0"/>
              <a:t>Robert: </a:t>
            </a:r>
            <a:r>
              <a:rPr lang="pl-PL" dirty="0" smtClean="0"/>
              <a:t>To prawda. Teatr, film i cała sfera kultury to była przestrzeń olbrzymiej niezależności od reżimu politycznego. Aktorzy ogłosili wówczas bojkot oficjalnych środków przekazu i występowali jedynie w teatrze i niezależnych pomysłach artystycznych. W tym sensie to był wspaniały czas. Nigdy później nie miałem okazji uczestniczyć jako widz, czy organizator w tak wielu wydarzeniach z dziedziny kultury i sztuki.</a:t>
            </a: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p:txBody>
      </p:sp>
      <p:pic>
        <p:nvPicPr>
          <p:cNvPr id="2054" name="Picture 6" descr="C:\Users\Beata\Desktop\Nowy folder\DSCN275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844" t="9674" r="4902" b="10588"/>
          <a:stretch/>
        </p:blipFill>
        <p:spPr bwMode="auto">
          <a:xfrm rot="16200000">
            <a:off x="-690487" y="1385822"/>
            <a:ext cx="5988472" cy="4104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3" name="Picture 5" descr="C:\Users\Beata\Desktop\Nowy folder\DSCN275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88" t="13072" r="3529" b="11634"/>
          <a:stretch/>
        </p:blipFill>
        <p:spPr bwMode="auto">
          <a:xfrm rot="16200000">
            <a:off x="3850878" y="1452967"/>
            <a:ext cx="5893463" cy="3875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775027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wipe(down)">
                                      <p:cBhvr>
                                        <p:cTn id="21" dur="580">
                                          <p:stCondLst>
                                            <p:cond delay="0"/>
                                          </p:stCondLst>
                                        </p:cTn>
                                        <p:tgtEl>
                                          <p:spTgt spid="2054"/>
                                        </p:tgtEl>
                                      </p:cBhvr>
                                    </p:animEffect>
                                    <p:anim calcmode="lin" valueType="num">
                                      <p:cBhvr>
                                        <p:cTn id="22" dur="1822"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05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05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054"/>
                                        </p:tgtEl>
                                        <p:attrNameLst>
                                          <p:attrName>ppt_y</p:attrName>
                                        </p:attrNameLst>
                                      </p:cBhvr>
                                      <p:tavLst>
                                        <p:tav tm="0" fmla="#ppt_y-sin(pi*$)/81">
                                          <p:val>
                                            <p:fltVal val="0"/>
                                          </p:val>
                                        </p:tav>
                                        <p:tav tm="100000">
                                          <p:val>
                                            <p:fltVal val="1"/>
                                          </p:val>
                                        </p:tav>
                                      </p:tavLst>
                                    </p:anim>
                                    <p:animScale>
                                      <p:cBhvr>
                                        <p:cTn id="27" dur="26">
                                          <p:stCondLst>
                                            <p:cond delay="650"/>
                                          </p:stCondLst>
                                        </p:cTn>
                                        <p:tgtEl>
                                          <p:spTgt spid="2054"/>
                                        </p:tgtEl>
                                      </p:cBhvr>
                                      <p:to x="100000" y="60000"/>
                                    </p:animScale>
                                    <p:animScale>
                                      <p:cBhvr>
                                        <p:cTn id="28" dur="166" decel="50000">
                                          <p:stCondLst>
                                            <p:cond delay="676"/>
                                          </p:stCondLst>
                                        </p:cTn>
                                        <p:tgtEl>
                                          <p:spTgt spid="2054"/>
                                        </p:tgtEl>
                                      </p:cBhvr>
                                      <p:to x="100000" y="100000"/>
                                    </p:animScale>
                                    <p:animScale>
                                      <p:cBhvr>
                                        <p:cTn id="29" dur="26">
                                          <p:stCondLst>
                                            <p:cond delay="1312"/>
                                          </p:stCondLst>
                                        </p:cTn>
                                        <p:tgtEl>
                                          <p:spTgt spid="2054"/>
                                        </p:tgtEl>
                                      </p:cBhvr>
                                      <p:to x="100000" y="80000"/>
                                    </p:animScale>
                                    <p:animScale>
                                      <p:cBhvr>
                                        <p:cTn id="30" dur="166" decel="50000">
                                          <p:stCondLst>
                                            <p:cond delay="1338"/>
                                          </p:stCondLst>
                                        </p:cTn>
                                        <p:tgtEl>
                                          <p:spTgt spid="2054"/>
                                        </p:tgtEl>
                                      </p:cBhvr>
                                      <p:to x="100000" y="100000"/>
                                    </p:animScale>
                                    <p:animScale>
                                      <p:cBhvr>
                                        <p:cTn id="31" dur="26">
                                          <p:stCondLst>
                                            <p:cond delay="1642"/>
                                          </p:stCondLst>
                                        </p:cTn>
                                        <p:tgtEl>
                                          <p:spTgt spid="2054"/>
                                        </p:tgtEl>
                                      </p:cBhvr>
                                      <p:to x="100000" y="90000"/>
                                    </p:animScale>
                                    <p:animScale>
                                      <p:cBhvr>
                                        <p:cTn id="32" dur="166" decel="50000">
                                          <p:stCondLst>
                                            <p:cond delay="1668"/>
                                          </p:stCondLst>
                                        </p:cTn>
                                        <p:tgtEl>
                                          <p:spTgt spid="2054"/>
                                        </p:tgtEl>
                                      </p:cBhvr>
                                      <p:to x="100000" y="100000"/>
                                    </p:animScale>
                                    <p:animScale>
                                      <p:cBhvr>
                                        <p:cTn id="33" dur="26">
                                          <p:stCondLst>
                                            <p:cond delay="1808"/>
                                          </p:stCondLst>
                                        </p:cTn>
                                        <p:tgtEl>
                                          <p:spTgt spid="2054"/>
                                        </p:tgtEl>
                                      </p:cBhvr>
                                      <p:to x="100000" y="95000"/>
                                    </p:animScale>
                                    <p:animScale>
                                      <p:cBhvr>
                                        <p:cTn id="34" dur="166" decel="50000">
                                          <p:stCondLst>
                                            <p:cond delay="1834"/>
                                          </p:stCondLst>
                                        </p:cTn>
                                        <p:tgtEl>
                                          <p:spTgt spid="205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xit" presetSubtype="0" fill="hold" nodeType="clickEffect">
                                  <p:stCondLst>
                                    <p:cond delay="0"/>
                                  </p:stCondLst>
                                  <p:childTnLst>
                                    <p:animEffect transition="out" filter="wipe(down)">
                                      <p:cBhvr>
                                        <p:cTn id="56" dur="180" accel="50000">
                                          <p:stCondLst>
                                            <p:cond delay="1820"/>
                                          </p:stCondLst>
                                        </p:cTn>
                                        <p:tgtEl>
                                          <p:spTgt spid="2054"/>
                                        </p:tgtEl>
                                      </p:cBhvr>
                                    </p:animEffect>
                                    <p:anim calcmode="lin" valueType="num">
                                      <p:cBhvr>
                                        <p:cTn id="57" dur="1822" tmFilter="0,0; 0.14,0.31; 0.43,0.73; 0.71,0.91; 1.0,1.0">
                                          <p:stCondLst>
                                            <p:cond delay="0"/>
                                          </p:stCondLst>
                                        </p:cTn>
                                        <p:tgtEl>
                                          <p:spTgt spid="2054"/>
                                        </p:tgtEl>
                                        <p:attrNameLst>
                                          <p:attrName>ppt_x</p:attrName>
                                        </p:attrNameLst>
                                      </p:cBhvr>
                                      <p:tavLst>
                                        <p:tav tm="0">
                                          <p:val>
                                            <p:strVal val="ppt_x"/>
                                          </p:val>
                                        </p:tav>
                                        <p:tav tm="100000">
                                          <p:val>
                                            <p:strVal val="#ppt_x+0.25"/>
                                          </p:val>
                                        </p:tav>
                                      </p:tavLst>
                                    </p:anim>
                                    <p:anim calcmode="lin" valueType="num">
                                      <p:cBhvr>
                                        <p:cTn id="58" dur="178">
                                          <p:stCondLst>
                                            <p:cond delay="1822"/>
                                          </p:stCondLst>
                                        </p:cTn>
                                        <p:tgtEl>
                                          <p:spTgt spid="2054"/>
                                        </p:tgtEl>
                                        <p:attrNameLst>
                                          <p:attrName>ppt_x</p:attrName>
                                        </p:attrNameLst>
                                      </p:cBhvr>
                                      <p:tavLst>
                                        <p:tav tm="0">
                                          <p:val>
                                            <p:strVal val="ppt_x"/>
                                          </p:val>
                                        </p:tav>
                                        <p:tav tm="100000">
                                          <p:val>
                                            <p:strVal val="ppt_x"/>
                                          </p:val>
                                        </p:tav>
                                      </p:tavLst>
                                    </p:anim>
                                    <p:anim calcmode="lin" valueType="num">
                                      <p:cBhvr>
                                        <p:cTn id="59" dur="664" tmFilter="0.0,0.0;0.25,0.07;0.50,0.2;0.75,0.467;1.0,1.0">
                                          <p:stCondLst>
                                            <p:cond delay="0"/>
                                          </p:stCondLst>
                                        </p:cTn>
                                        <p:tgtEl>
                                          <p:spTgt spid="205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0" dur="664" tmFilter="0, 0; 0.125,0.2665; 0.25,0.4; 0.375,0.465; 0.5,0.5;  0.625,0.535; 0.75,0.6; 0.875,0.7335; 1,1">
                                          <p:stCondLst>
                                            <p:cond delay="664"/>
                                          </p:stCondLst>
                                        </p:cTn>
                                        <p:tgtEl>
                                          <p:spTgt spid="205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1" dur="332" tmFilter="0, 0; 0.125,0.2665; 0.25,0.4; 0.375,0.465; 0.5,0.5;  0.625,0.535; 0.75,0.6; 0.875,0.7335; 1,1">
                                          <p:stCondLst>
                                            <p:cond delay="1324"/>
                                          </p:stCondLst>
                                        </p:cTn>
                                        <p:tgtEl>
                                          <p:spTgt spid="205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2" dur="164" tmFilter="0, 0; 0.125,0.2665; 0.25,0.4; 0.375,0.465; 0.5,0.5;  0.625,0.535; 0.75,0.6; 0.875,0.7335; 1,1">
                                          <p:stCondLst>
                                            <p:cond delay="1656"/>
                                          </p:stCondLst>
                                        </p:cTn>
                                        <p:tgtEl>
                                          <p:spTgt spid="205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3" dur="180" accel="50000">
                                          <p:stCondLst>
                                            <p:cond delay="1820"/>
                                          </p:stCondLst>
                                        </p:cTn>
                                        <p:tgtEl>
                                          <p:spTgt spid="2054"/>
                                        </p:tgtEl>
                                        <p:attrNameLst>
                                          <p:attrName>ppt_y</p:attrName>
                                        </p:attrNameLst>
                                      </p:cBhvr>
                                      <p:tavLst>
                                        <p:tav tm="0">
                                          <p:val>
                                            <p:strVal val="ppt_y"/>
                                          </p:val>
                                        </p:tav>
                                        <p:tav tm="100000">
                                          <p:val>
                                            <p:strVal val="ppt_y+ppt_h"/>
                                          </p:val>
                                        </p:tav>
                                      </p:tavLst>
                                    </p:anim>
                                    <p:animScale>
                                      <p:cBhvr>
                                        <p:cTn id="64" dur="26">
                                          <p:stCondLst>
                                            <p:cond delay="620"/>
                                          </p:stCondLst>
                                        </p:cTn>
                                        <p:tgtEl>
                                          <p:spTgt spid="2054"/>
                                        </p:tgtEl>
                                      </p:cBhvr>
                                      <p:to x="100000" y="60000"/>
                                    </p:animScale>
                                    <p:animScale>
                                      <p:cBhvr>
                                        <p:cTn id="65" dur="166" decel="50000">
                                          <p:stCondLst>
                                            <p:cond delay="646"/>
                                          </p:stCondLst>
                                        </p:cTn>
                                        <p:tgtEl>
                                          <p:spTgt spid="2054"/>
                                        </p:tgtEl>
                                      </p:cBhvr>
                                      <p:to x="100000" y="100000"/>
                                    </p:animScale>
                                    <p:animScale>
                                      <p:cBhvr>
                                        <p:cTn id="66" dur="26">
                                          <p:stCondLst>
                                            <p:cond delay="1312"/>
                                          </p:stCondLst>
                                        </p:cTn>
                                        <p:tgtEl>
                                          <p:spTgt spid="2054"/>
                                        </p:tgtEl>
                                      </p:cBhvr>
                                      <p:to x="100000" y="80000"/>
                                    </p:animScale>
                                    <p:animScale>
                                      <p:cBhvr>
                                        <p:cTn id="67" dur="166" decel="50000">
                                          <p:stCondLst>
                                            <p:cond delay="1338"/>
                                          </p:stCondLst>
                                        </p:cTn>
                                        <p:tgtEl>
                                          <p:spTgt spid="2054"/>
                                        </p:tgtEl>
                                      </p:cBhvr>
                                      <p:to x="100000" y="100000"/>
                                    </p:animScale>
                                    <p:animScale>
                                      <p:cBhvr>
                                        <p:cTn id="68" dur="26">
                                          <p:stCondLst>
                                            <p:cond delay="1642"/>
                                          </p:stCondLst>
                                        </p:cTn>
                                        <p:tgtEl>
                                          <p:spTgt spid="2054"/>
                                        </p:tgtEl>
                                      </p:cBhvr>
                                      <p:to x="100000" y="90000"/>
                                    </p:animScale>
                                    <p:animScale>
                                      <p:cBhvr>
                                        <p:cTn id="69" dur="166" decel="50000">
                                          <p:stCondLst>
                                            <p:cond delay="1668"/>
                                          </p:stCondLst>
                                        </p:cTn>
                                        <p:tgtEl>
                                          <p:spTgt spid="2054"/>
                                        </p:tgtEl>
                                      </p:cBhvr>
                                      <p:to x="100000" y="100000"/>
                                    </p:animScale>
                                    <p:animScale>
                                      <p:cBhvr>
                                        <p:cTn id="70" dur="26">
                                          <p:stCondLst>
                                            <p:cond delay="1808"/>
                                          </p:stCondLst>
                                        </p:cTn>
                                        <p:tgtEl>
                                          <p:spTgt spid="2054"/>
                                        </p:tgtEl>
                                      </p:cBhvr>
                                      <p:to x="100000" y="95000"/>
                                    </p:animScale>
                                    <p:animScale>
                                      <p:cBhvr>
                                        <p:cTn id="71" dur="166" decel="50000">
                                          <p:stCondLst>
                                            <p:cond delay="1834"/>
                                          </p:stCondLst>
                                        </p:cTn>
                                        <p:tgtEl>
                                          <p:spTgt spid="2054"/>
                                        </p:tgtEl>
                                      </p:cBhvr>
                                      <p:to x="100000" y="100000"/>
                                    </p:animScale>
                                    <p:set>
                                      <p:cBhvr>
                                        <p:cTn id="72" dur="1" fill="hold">
                                          <p:stCondLst>
                                            <p:cond delay="1999"/>
                                          </p:stCondLst>
                                        </p:cTn>
                                        <p:tgtEl>
                                          <p:spTgt spid="205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6" presetClass="exit" presetSubtype="0" fill="hold" nodeType="clickEffect">
                                  <p:stCondLst>
                                    <p:cond delay="0"/>
                                  </p:stCondLst>
                                  <p:childTnLst>
                                    <p:animEffect transition="out" filter="wipe(down)">
                                      <p:cBhvr>
                                        <p:cTn id="76" dur="180" accel="50000">
                                          <p:stCondLst>
                                            <p:cond delay="1820"/>
                                          </p:stCondLst>
                                        </p:cTn>
                                        <p:tgtEl>
                                          <p:spTgt spid="2053"/>
                                        </p:tgtEl>
                                      </p:cBhvr>
                                    </p:animEffect>
                                    <p:anim calcmode="lin" valueType="num">
                                      <p:cBhvr>
                                        <p:cTn id="77" dur="1822" tmFilter="0,0; 0.14,0.31; 0.43,0.73; 0.71,0.91; 1.0,1.0">
                                          <p:stCondLst>
                                            <p:cond delay="0"/>
                                          </p:stCondLst>
                                        </p:cTn>
                                        <p:tgtEl>
                                          <p:spTgt spid="2053"/>
                                        </p:tgtEl>
                                        <p:attrNameLst>
                                          <p:attrName>ppt_x</p:attrName>
                                        </p:attrNameLst>
                                      </p:cBhvr>
                                      <p:tavLst>
                                        <p:tav tm="0">
                                          <p:val>
                                            <p:strVal val="ppt_x"/>
                                          </p:val>
                                        </p:tav>
                                        <p:tav tm="100000">
                                          <p:val>
                                            <p:strVal val="#ppt_x+0.25"/>
                                          </p:val>
                                        </p:tav>
                                      </p:tavLst>
                                    </p:anim>
                                    <p:anim calcmode="lin" valueType="num">
                                      <p:cBhvr>
                                        <p:cTn id="78" dur="178">
                                          <p:stCondLst>
                                            <p:cond delay="1822"/>
                                          </p:stCondLst>
                                        </p:cTn>
                                        <p:tgtEl>
                                          <p:spTgt spid="2053"/>
                                        </p:tgtEl>
                                        <p:attrNameLst>
                                          <p:attrName>ppt_x</p:attrName>
                                        </p:attrNameLst>
                                      </p:cBhvr>
                                      <p:tavLst>
                                        <p:tav tm="0">
                                          <p:val>
                                            <p:strVal val="ppt_x"/>
                                          </p:val>
                                        </p:tav>
                                        <p:tav tm="100000">
                                          <p:val>
                                            <p:strVal val="ppt_x"/>
                                          </p:val>
                                        </p:tav>
                                      </p:tavLst>
                                    </p:anim>
                                    <p:anim calcmode="lin" valueType="num">
                                      <p:cBhvr>
                                        <p:cTn id="79" dur="664" tmFilter="0.0,0.0;0.25,0.07;0.50,0.2;0.75,0.467;1.0,1.0">
                                          <p:stCondLst>
                                            <p:cond delay="0"/>
                                          </p:stCondLst>
                                        </p:cTn>
                                        <p:tgtEl>
                                          <p:spTgt spid="205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80" dur="664" tmFilter="0, 0; 0.125,0.2665; 0.25,0.4; 0.375,0.465; 0.5,0.5;  0.625,0.535; 0.75,0.6; 0.875,0.7335; 1,1">
                                          <p:stCondLst>
                                            <p:cond delay="664"/>
                                          </p:stCondLst>
                                        </p:cTn>
                                        <p:tgtEl>
                                          <p:spTgt spid="205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81" dur="332" tmFilter="0, 0; 0.125,0.2665; 0.25,0.4; 0.375,0.465; 0.5,0.5;  0.625,0.535; 0.75,0.6; 0.875,0.7335; 1,1">
                                          <p:stCondLst>
                                            <p:cond delay="1324"/>
                                          </p:stCondLst>
                                        </p:cTn>
                                        <p:tgtEl>
                                          <p:spTgt spid="205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2" dur="164" tmFilter="0, 0; 0.125,0.2665; 0.25,0.4; 0.375,0.465; 0.5,0.5;  0.625,0.535; 0.75,0.6; 0.875,0.7335; 1,1">
                                          <p:stCondLst>
                                            <p:cond delay="1656"/>
                                          </p:stCondLst>
                                        </p:cTn>
                                        <p:tgtEl>
                                          <p:spTgt spid="205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3" dur="180" accel="50000">
                                          <p:stCondLst>
                                            <p:cond delay="1820"/>
                                          </p:stCondLst>
                                        </p:cTn>
                                        <p:tgtEl>
                                          <p:spTgt spid="2053"/>
                                        </p:tgtEl>
                                        <p:attrNameLst>
                                          <p:attrName>ppt_y</p:attrName>
                                        </p:attrNameLst>
                                      </p:cBhvr>
                                      <p:tavLst>
                                        <p:tav tm="0">
                                          <p:val>
                                            <p:strVal val="ppt_y"/>
                                          </p:val>
                                        </p:tav>
                                        <p:tav tm="100000">
                                          <p:val>
                                            <p:strVal val="ppt_y+ppt_h"/>
                                          </p:val>
                                        </p:tav>
                                      </p:tavLst>
                                    </p:anim>
                                    <p:animScale>
                                      <p:cBhvr>
                                        <p:cTn id="84" dur="26">
                                          <p:stCondLst>
                                            <p:cond delay="620"/>
                                          </p:stCondLst>
                                        </p:cTn>
                                        <p:tgtEl>
                                          <p:spTgt spid="2053"/>
                                        </p:tgtEl>
                                      </p:cBhvr>
                                      <p:to x="100000" y="60000"/>
                                    </p:animScale>
                                    <p:animScale>
                                      <p:cBhvr>
                                        <p:cTn id="85" dur="166" decel="50000">
                                          <p:stCondLst>
                                            <p:cond delay="646"/>
                                          </p:stCondLst>
                                        </p:cTn>
                                        <p:tgtEl>
                                          <p:spTgt spid="2053"/>
                                        </p:tgtEl>
                                      </p:cBhvr>
                                      <p:to x="100000" y="100000"/>
                                    </p:animScale>
                                    <p:animScale>
                                      <p:cBhvr>
                                        <p:cTn id="86" dur="26">
                                          <p:stCondLst>
                                            <p:cond delay="1312"/>
                                          </p:stCondLst>
                                        </p:cTn>
                                        <p:tgtEl>
                                          <p:spTgt spid="2053"/>
                                        </p:tgtEl>
                                      </p:cBhvr>
                                      <p:to x="100000" y="80000"/>
                                    </p:animScale>
                                    <p:animScale>
                                      <p:cBhvr>
                                        <p:cTn id="87" dur="166" decel="50000">
                                          <p:stCondLst>
                                            <p:cond delay="1338"/>
                                          </p:stCondLst>
                                        </p:cTn>
                                        <p:tgtEl>
                                          <p:spTgt spid="2053"/>
                                        </p:tgtEl>
                                      </p:cBhvr>
                                      <p:to x="100000" y="100000"/>
                                    </p:animScale>
                                    <p:animScale>
                                      <p:cBhvr>
                                        <p:cTn id="88" dur="26">
                                          <p:stCondLst>
                                            <p:cond delay="1642"/>
                                          </p:stCondLst>
                                        </p:cTn>
                                        <p:tgtEl>
                                          <p:spTgt spid="2053"/>
                                        </p:tgtEl>
                                      </p:cBhvr>
                                      <p:to x="100000" y="90000"/>
                                    </p:animScale>
                                    <p:animScale>
                                      <p:cBhvr>
                                        <p:cTn id="89" dur="166" decel="50000">
                                          <p:stCondLst>
                                            <p:cond delay="1668"/>
                                          </p:stCondLst>
                                        </p:cTn>
                                        <p:tgtEl>
                                          <p:spTgt spid="2053"/>
                                        </p:tgtEl>
                                      </p:cBhvr>
                                      <p:to x="100000" y="100000"/>
                                    </p:animScale>
                                    <p:animScale>
                                      <p:cBhvr>
                                        <p:cTn id="90" dur="26">
                                          <p:stCondLst>
                                            <p:cond delay="1808"/>
                                          </p:stCondLst>
                                        </p:cTn>
                                        <p:tgtEl>
                                          <p:spTgt spid="2053"/>
                                        </p:tgtEl>
                                      </p:cBhvr>
                                      <p:to x="100000" y="95000"/>
                                    </p:animScale>
                                    <p:animScale>
                                      <p:cBhvr>
                                        <p:cTn id="91" dur="166" decel="50000">
                                          <p:stCondLst>
                                            <p:cond delay="1834"/>
                                          </p:stCondLst>
                                        </p:cTn>
                                        <p:tgtEl>
                                          <p:spTgt spid="2053"/>
                                        </p:tgtEl>
                                      </p:cBhvr>
                                      <p:to x="100000" y="100000"/>
                                    </p:animScale>
                                    <p:set>
                                      <p:cBhvr>
                                        <p:cTn id="92" dur="1" fill="hold">
                                          <p:stCondLst>
                                            <p:cond delay="1999"/>
                                          </p:stCondLst>
                                        </p:cTn>
                                        <p:tgtEl>
                                          <p:spTgt spid="20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39552" y="692696"/>
            <a:ext cx="8064896" cy="3886200"/>
          </a:xfrm>
        </p:spPr>
        <p:txBody>
          <a:bodyPr anchor="t">
            <a:normAutofit lnSpcReduction="10000"/>
          </a:bodyPr>
          <a:lstStyle/>
          <a:p>
            <a:pPr marL="0" indent="0">
              <a:buNone/>
            </a:pPr>
            <a:r>
              <a:rPr lang="pl-PL" b="1" dirty="0" smtClean="0"/>
              <a:t>Mateusz: </a:t>
            </a:r>
            <a:r>
              <a:rPr lang="pl-PL" dirty="0" smtClean="0"/>
              <a:t>Kultura to również muzyka. Czego słuchałeś wtedy Ty i Twoi koledzy.</a:t>
            </a:r>
          </a:p>
          <a:p>
            <a:pPr marL="0" indent="0">
              <a:buNone/>
            </a:pPr>
            <a:r>
              <a:rPr lang="pl-PL" b="1" dirty="0" smtClean="0"/>
              <a:t>Robert: </a:t>
            </a:r>
            <a:r>
              <a:rPr lang="pl-PL" dirty="0" smtClean="0"/>
              <a:t>Muzyka poważna to przestrzeń wymagająca odpowiedniego przygotowania, stąd dostępna nielicznym. Jak większość młodych ludzi, słuchaliśmy rocka, jeździliśmy na koncerty. Na słynny </a:t>
            </a:r>
            <a:r>
              <a:rPr lang="pl-PL" dirty="0"/>
              <a:t>J</a:t>
            </a:r>
            <a:r>
              <a:rPr lang="pl-PL" dirty="0" smtClean="0"/>
              <a:t>arocin nie udało mi się dotrzeć, ale bywałem w wielu miejscach. Moją ulubioną grupą z tamtych czasów był PERFECT. Słuchaliśmy dużo poezji śpiewanej. </a:t>
            </a:r>
            <a:r>
              <a:rPr lang="pl-PL" dirty="0"/>
              <a:t>Tu idolami było </a:t>
            </a:r>
            <a:r>
              <a:rPr lang="pl-PL" dirty="0" smtClean="0"/>
              <a:t>trio: </a:t>
            </a:r>
            <a:r>
              <a:rPr lang="pl-PL" dirty="0"/>
              <a:t>Kaczmarski, Gintrowski, </a:t>
            </a:r>
            <a:r>
              <a:rPr lang="pl-PL" dirty="0" smtClean="0"/>
              <a:t>Łapiński. Niestety dwóch pierwszych już nie żyje. Sam próbowałem grać i śpiewać, jak się domyślasz bez większych sukcesów…</a:t>
            </a:r>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p:txBody>
      </p:sp>
      <p:pic>
        <p:nvPicPr>
          <p:cNvPr id="9218" name="Picture 2" descr="C:\Users\Beata\Desktop\Nowy folder\DSCN279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753" t="3496" r="5495" b="2549"/>
          <a:stretch/>
        </p:blipFill>
        <p:spPr bwMode="auto">
          <a:xfrm>
            <a:off x="3707904" y="1700808"/>
            <a:ext cx="4560813" cy="3502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20" name="Picture 4" descr="C:\Users\Beata\Desktop\Sesja2014\DSCN28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49" t="21960" r="55490" b="14248"/>
          <a:stretch/>
        </p:blipFill>
        <p:spPr bwMode="auto">
          <a:xfrm>
            <a:off x="395536" y="1412776"/>
            <a:ext cx="3096344" cy="4635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6" name="Picture 2" descr="C:\Users\Beata\Desktop\DSCN281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85" t="13809" r="12024" b="6983"/>
          <a:stretch/>
        </p:blipFill>
        <p:spPr bwMode="auto">
          <a:xfrm rot="16200000">
            <a:off x="3463029" y="2152379"/>
            <a:ext cx="5280653" cy="349475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8509761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 calcmode="lin" valueType="num">
                                      <p:cBhvr>
                                        <p:cTn id="17" dur="1000" fill="hold"/>
                                        <p:tgtEl>
                                          <p:spTgt spid="9220"/>
                                        </p:tgtEl>
                                        <p:attrNameLst>
                                          <p:attrName>ppt_w</p:attrName>
                                        </p:attrNameLst>
                                      </p:cBhvr>
                                      <p:tavLst>
                                        <p:tav tm="0">
                                          <p:val>
                                            <p:fltVal val="0"/>
                                          </p:val>
                                        </p:tav>
                                        <p:tav tm="100000">
                                          <p:val>
                                            <p:strVal val="#ppt_w"/>
                                          </p:val>
                                        </p:tav>
                                      </p:tavLst>
                                    </p:anim>
                                    <p:anim calcmode="lin" valueType="num">
                                      <p:cBhvr>
                                        <p:cTn id="18" dur="1000" fill="hold"/>
                                        <p:tgtEl>
                                          <p:spTgt spid="9220"/>
                                        </p:tgtEl>
                                        <p:attrNameLst>
                                          <p:attrName>ppt_h</p:attrName>
                                        </p:attrNameLst>
                                      </p:cBhvr>
                                      <p:tavLst>
                                        <p:tav tm="0">
                                          <p:val>
                                            <p:fltVal val="0"/>
                                          </p:val>
                                        </p:tav>
                                        <p:tav tm="100000">
                                          <p:val>
                                            <p:strVal val="#ppt_h"/>
                                          </p:val>
                                        </p:tav>
                                      </p:tavLst>
                                    </p:anim>
                                    <p:anim calcmode="lin" valueType="num">
                                      <p:cBhvr>
                                        <p:cTn id="19" dur="1000" fill="hold"/>
                                        <p:tgtEl>
                                          <p:spTgt spid="9220"/>
                                        </p:tgtEl>
                                        <p:attrNameLst>
                                          <p:attrName>style.rotation</p:attrName>
                                        </p:attrNameLst>
                                      </p:cBhvr>
                                      <p:tavLst>
                                        <p:tav tm="0">
                                          <p:val>
                                            <p:fltVal val="90"/>
                                          </p:val>
                                        </p:tav>
                                        <p:tav tm="100000">
                                          <p:val>
                                            <p:fltVal val="0"/>
                                          </p:val>
                                        </p:tav>
                                      </p:tavLst>
                                    </p:anim>
                                    <p:animEffect transition="in" filter="fade">
                                      <p:cBhvr>
                                        <p:cTn id="20" dur="1000"/>
                                        <p:tgtEl>
                                          <p:spTgt spid="922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9218"/>
                                        </p:tgtEl>
                                        <p:attrNameLst>
                                          <p:attrName>style.visibility</p:attrName>
                                        </p:attrNameLst>
                                      </p:cBhvr>
                                      <p:to>
                                        <p:strVal val="visible"/>
                                      </p:to>
                                    </p:set>
                                    <p:anim calcmode="lin" valueType="num">
                                      <p:cBhvr>
                                        <p:cTn id="25" dur="1000" fill="hold"/>
                                        <p:tgtEl>
                                          <p:spTgt spid="9218"/>
                                        </p:tgtEl>
                                        <p:attrNameLst>
                                          <p:attrName>ppt_w</p:attrName>
                                        </p:attrNameLst>
                                      </p:cBhvr>
                                      <p:tavLst>
                                        <p:tav tm="0">
                                          <p:val>
                                            <p:fltVal val="0"/>
                                          </p:val>
                                        </p:tav>
                                        <p:tav tm="100000">
                                          <p:val>
                                            <p:strVal val="#ppt_w"/>
                                          </p:val>
                                        </p:tav>
                                      </p:tavLst>
                                    </p:anim>
                                    <p:anim calcmode="lin" valueType="num">
                                      <p:cBhvr>
                                        <p:cTn id="26" dur="1000" fill="hold"/>
                                        <p:tgtEl>
                                          <p:spTgt spid="9218"/>
                                        </p:tgtEl>
                                        <p:attrNameLst>
                                          <p:attrName>ppt_h</p:attrName>
                                        </p:attrNameLst>
                                      </p:cBhvr>
                                      <p:tavLst>
                                        <p:tav tm="0">
                                          <p:val>
                                            <p:fltVal val="0"/>
                                          </p:val>
                                        </p:tav>
                                        <p:tav tm="100000">
                                          <p:val>
                                            <p:strVal val="#ppt_h"/>
                                          </p:val>
                                        </p:tav>
                                      </p:tavLst>
                                    </p:anim>
                                    <p:anim calcmode="lin" valueType="num">
                                      <p:cBhvr>
                                        <p:cTn id="27" dur="1000" fill="hold"/>
                                        <p:tgtEl>
                                          <p:spTgt spid="9218"/>
                                        </p:tgtEl>
                                        <p:attrNameLst>
                                          <p:attrName>style.rotation</p:attrName>
                                        </p:attrNameLst>
                                      </p:cBhvr>
                                      <p:tavLst>
                                        <p:tav tm="0">
                                          <p:val>
                                            <p:fltVal val="90"/>
                                          </p:val>
                                        </p:tav>
                                        <p:tav tm="100000">
                                          <p:val>
                                            <p:fltVal val="0"/>
                                          </p:val>
                                        </p:tav>
                                      </p:tavLst>
                                    </p:anim>
                                    <p:animEffect transition="in" filter="fade">
                                      <p:cBhvr>
                                        <p:cTn id="28" dur="1000"/>
                                        <p:tgtEl>
                                          <p:spTgt spid="92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9218"/>
                                        </p:tgtEl>
                                        <p:attrNameLst>
                                          <p:attrName>ppt_w</p:attrName>
                                        </p:attrNameLst>
                                      </p:cBhvr>
                                      <p:tavLst>
                                        <p:tav tm="0">
                                          <p:val>
                                            <p:strVal val="ppt_w"/>
                                          </p:val>
                                        </p:tav>
                                        <p:tav tm="100000">
                                          <p:val>
                                            <p:fltVal val="0"/>
                                          </p:val>
                                        </p:tav>
                                      </p:tavLst>
                                    </p:anim>
                                    <p:anim calcmode="lin" valueType="num">
                                      <p:cBhvr>
                                        <p:cTn id="33" dur="500"/>
                                        <p:tgtEl>
                                          <p:spTgt spid="9218"/>
                                        </p:tgtEl>
                                        <p:attrNameLst>
                                          <p:attrName>ppt_h</p:attrName>
                                        </p:attrNameLst>
                                      </p:cBhvr>
                                      <p:tavLst>
                                        <p:tav tm="0">
                                          <p:val>
                                            <p:strVal val="ppt_h"/>
                                          </p:val>
                                        </p:tav>
                                        <p:tav tm="100000">
                                          <p:val>
                                            <p:fltVal val="0"/>
                                          </p:val>
                                        </p:tav>
                                      </p:tavLst>
                                    </p:anim>
                                    <p:animEffect transition="out" filter="fade">
                                      <p:cBhvr>
                                        <p:cTn id="34" dur="500"/>
                                        <p:tgtEl>
                                          <p:spTgt spid="9218"/>
                                        </p:tgtEl>
                                      </p:cBhvr>
                                    </p:animEffect>
                                    <p:set>
                                      <p:cBhvr>
                                        <p:cTn id="35" dur="1" fill="hold">
                                          <p:stCondLst>
                                            <p:cond delay="499"/>
                                          </p:stCondLst>
                                        </p:cTn>
                                        <p:tgtEl>
                                          <p:spTgt spid="921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nodeType="clickEffect">
                                  <p:stCondLst>
                                    <p:cond delay="0"/>
                                  </p:stCondLst>
                                  <p:childTnLst>
                                    <p:animEffect transition="out" filter="wipe(down)">
                                      <p:cBhvr>
                                        <p:cTn id="39" dur="500"/>
                                        <p:tgtEl>
                                          <p:spTgt spid="9220"/>
                                        </p:tgtEl>
                                      </p:cBhvr>
                                    </p:animEffect>
                                    <p:set>
                                      <p:cBhvr>
                                        <p:cTn id="40" dur="1" fill="hold">
                                          <p:stCondLst>
                                            <p:cond delay="499"/>
                                          </p:stCondLst>
                                        </p:cTn>
                                        <p:tgtEl>
                                          <p:spTgt spid="92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nodeType="clickEffect">
                                  <p:stCondLst>
                                    <p:cond delay="0"/>
                                  </p:stCondLst>
                                  <p:childTnLst>
                                    <p:set>
                                      <p:cBhvr>
                                        <p:cTn id="44" dur="1" fill="hold">
                                          <p:stCondLst>
                                            <p:cond delay="0"/>
                                          </p:stCondLst>
                                        </p:cTn>
                                        <p:tgtEl>
                                          <p:spTgt spid="1026"/>
                                        </p:tgtEl>
                                        <p:attrNameLst>
                                          <p:attrName>style.visibility</p:attrName>
                                        </p:attrNameLst>
                                      </p:cBhvr>
                                      <p:to>
                                        <p:strVal val="visible"/>
                                      </p:to>
                                    </p:set>
                                    <p:animEffect transition="in" filter="fade">
                                      <p:cBhvr>
                                        <p:cTn id="45" dur="2000"/>
                                        <p:tgtEl>
                                          <p:spTgt spid="1026"/>
                                        </p:tgtEl>
                                      </p:cBhvr>
                                    </p:animEffect>
                                    <p:anim calcmode="lin" valueType="num">
                                      <p:cBhvr>
                                        <p:cTn id="46" dur="2000" fill="hold"/>
                                        <p:tgtEl>
                                          <p:spTgt spid="1026"/>
                                        </p:tgtEl>
                                        <p:attrNameLst>
                                          <p:attrName>ppt_w</p:attrName>
                                        </p:attrNameLst>
                                      </p:cBhvr>
                                      <p:tavLst>
                                        <p:tav tm="0" fmla="#ppt_w*sin(2.5*pi*$)">
                                          <p:val>
                                            <p:fltVal val="0"/>
                                          </p:val>
                                        </p:tav>
                                        <p:tav tm="100000">
                                          <p:val>
                                            <p:fltVal val="1"/>
                                          </p:val>
                                        </p:tav>
                                      </p:tavLst>
                                    </p:anim>
                                    <p:anim calcmode="lin" valueType="num">
                                      <p:cBhvr>
                                        <p:cTn id="47"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45" presetClass="exit" presetSubtype="0" fill="hold" nodeType="clickEffect">
                                  <p:stCondLst>
                                    <p:cond delay="0"/>
                                  </p:stCondLst>
                                  <p:childTnLst>
                                    <p:animEffect transition="out" filter="fade">
                                      <p:cBhvr>
                                        <p:cTn id="51" dur="2000"/>
                                        <p:tgtEl>
                                          <p:spTgt spid="1026"/>
                                        </p:tgtEl>
                                      </p:cBhvr>
                                    </p:animEffect>
                                    <p:anim calcmode="lin" valueType="num">
                                      <p:cBhvr>
                                        <p:cTn id="52" dur="2000"/>
                                        <p:tgtEl>
                                          <p:spTgt spid="10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3" dur="2000"/>
                                        <p:tgtEl>
                                          <p:spTgt spid="1026"/>
                                        </p:tgtEl>
                                        <p:attrNameLst>
                                          <p:attrName>ppt_h</p:attrName>
                                        </p:attrNameLst>
                                      </p:cBhvr>
                                      <p:tavLst>
                                        <p:tav tm="0">
                                          <p:val>
                                            <p:strVal val="ppt_h"/>
                                          </p:val>
                                        </p:tav>
                                        <p:tav tm="100000">
                                          <p:val>
                                            <p:strVal val="ppt_h"/>
                                          </p:val>
                                        </p:tav>
                                      </p:tavLst>
                                    </p:anim>
                                    <p:set>
                                      <p:cBhvr>
                                        <p:cTn id="54"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83568" y="747593"/>
            <a:ext cx="7632848" cy="5040560"/>
          </a:xfrm>
        </p:spPr>
        <p:txBody>
          <a:bodyPr anchor="t">
            <a:normAutofit lnSpcReduction="10000"/>
          </a:bodyPr>
          <a:lstStyle/>
          <a:p>
            <a:pPr marL="0" indent="0">
              <a:buNone/>
            </a:pPr>
            <a:r>
              <a:rPr lang="pl-PL" b="1" dirty="0" smtClean="0"/>
              <a:t>Mateusz: </a:t>
            </a:r>
            <a:r>
              <a:rPr lang="pl-PL" dirty="0" smtClean="0"/>
              <a:t>To wszystko wiąże się z walką o wolność? My robimy dziś podobne rzeczy.</a:t>
            </a:r>
          </a:p>
          <a:p>
            <a:pPr marL="0" indent="0">
              <a:buNone/>
            </a:pPr>
            <a:r>
              <a:rPr lang="pl-PL" b="1" dirty="0" smtClean="0"/>
              <a:t>Robert: </a:t>
            </a:r>
            <a:r>
              <a:rPr lang="pl-PL" dirty="0"/>
              <a:t>W</a:t>
            </a:r>
            <a:r>
              <a:rPr lang="pl-PL" dirty="0" smtClean="0"/>
              <a:t>tedy istniały tzw. dwa obiegi kulturalne. Oficjalny, w którym oprócz nudnej i głupiej propagandy, trafiały się wspaniałe wydarzenia artystyczne. Drugi obieg – niezależny w latach osiemdziesiątych to cała produkcja: muzyczna, teatralna wydawnicza a nawet filmowa. Poważna i  bardzo młodzieżowa, jak choćby ten komiks. Wydawaliśmy i kolportowali książki i nagrania, znaczki pocztowe i gadżety. I wszyscy żyliśmy między jednym i drugim światem. Ale młodzi jak zawsze angażowali się najpełniej i bez wątpliwości. Często dopiero po latach dostrzegając, że różne sytuacje nie są tak proste, jak chciałby je widzieć młody człowiek.</a:t>
            </a:r>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p:txBody>
      </p:sp>
      <p:pic>
        <p:nvPicPr>
          <p:cNvPr id="2" name="Picture 2" descr="C:\Users\Beata\Desktop\Nowy folder\DSCN278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91" t="2353" r="1569" b="9804"/>
          <a:stretch/>
        </p:blipFill>
        <p:spPr bwMode="auto">
          <a:xfrm rot="16200000">
            <a:off x="1362143" y="1258248"/>
            <a:ext cx="5726428" cy="4059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descr="C:\Users\Beata\Desktop\Nowy folder\DSCN278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82" t="3922" r="4511" b="12679"/>
          <a:stretch/>
        </p:blipFill>
        <p:spPr bwMode="auto">
          <a:xfrm rot="16200000">
            <a:off x="1352140" y="1407384"/>
            <a:ext cx="5587295" cy="3900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C:\Users\Beata\Desktop\Nowy folder\DSCN278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14" t="9412" r="3333" b="10849"/>
          <a:stretch/>
        </p:blipFill>
        <p:spPr bwMode="auto">
          <a:xfrm rot="16200000">
            <a:off x="1379237" y="1621428"/>
            <a:ext cx="5533101" cy="3583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212661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900" decel="100000" fill="hold"/>
                                        <p:tgtEl>
                                          <p:spTgt spid="2"/>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2"/>
                                        </p:tgtEl>
                                      </p:cBhvr>
                                    </p:animEffect>
                                    <p:anim calcmode="lin" valueType="num">
                                      <p:cBhvr>
                                        <p:cTn id="29" dur="1000"/>
                                        <p:tgtEl>
                                          <p:spTgt spid="2"/>
                                        </p:tgtEl>
                                        <p:attrNameLst>
                                          <p:attrName>ppt_x</p:attrName>
                                        </p:attrNameLst>
                                      </p:cBhvr>
                                      <p:tavLst>
                                        <p:tav tm="0">
                                          <p:val>
                                            <p:strVal val="ppt_x"/>
                                          </p:val>
                                        </p:tav>
                                        <p:tav tm="100000">
                                          <p:val>
                                            <p:strVal val="ppt_x"/>
                                          </p:val>
                                        </p:tav>
                                      </p:tavLst>
                                    </p:anim>
                                    <p:anim calcmode="lin" valueType="num">
                                      <p:cBhvr>
                                        <p:cTn id="30" dur="1000"/>
                                        <p:tgtEl>
                                          <p:spTgt spid="2"/>
                                        </p:tgtEl>
                                        <p:attrNameLst>
                                          <p:attrName>ppt_y</p:attrName>
                                        </p:attrNameLst>
                                      </p:cBhvr>
                                      <p:tavLst>
                                        <p:tav tm="0">
                                          <p:val>
                                            <p:strVal val="ppt_y"/>
                                          </p:val>
                                        </p:tav>
                                        <p:tav tm="100000">
                                          <p:val>
                                            <p:strVal val="ppt_y+.1"/>
                                          </p:val>
                                        </p:tav>
                                      </p:tavLst>
                                    </p:anim>
                                    <p:set>
                                      <p:cBhvr>
                                        <p:cTn id="31" dur="1" fill="hold">
                                          <p:stCondLst>
                                            <p:cond delay="999"/>
                                          </p:stCondLst>
                                        </p:cTn>
                                        <p:tgtEl>
                                          <p:spTgt spid="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900" decel="100000" fill="hold"/>
                                        <p:tgtEl>
                                          <p:spTgt spid="4"/>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4"/>
                                        </p:tgtEl>
                                        <p:attrNameLst>
                                          <p:attrName>ppt_x</p:attrName>
                                        </p:attrNameLst>
                                      </p:cBhvr>
                                      <p:tavLst>
                                        <p:tav tm="0">
                                          <p:val>
                                            <p:strVal val="ppt_x"/>
                                          </p:val>
                                        </p:tav>
                                        <p:tav tm="100000">
                                          <p:val>
                                            <p:strVal val="ppt_x"/>
                                          </p:val>
                                        </p:tav>
                                      </p:tavLst>
                                    </p:anim>
                                    <p:anim calcmode="lin" valueType="num">
                                      <p:cBhvr additive="base">
                                        <p:cTn id="44" dur="500"/>
                                        <p:tgtEl>
                                          <p:spTgt spid="4"/>
                                        </p:tgtEl>
                                        <p:attrNameLst>
                                          <p:attrName>ppt_y</p:attrName>
                                        </p:attrNameLst>
                                      </p:cBhvr>
                                      <p:tavLst>
                                        <p:tav tm="0">
                                          <p:val>
                                            <p:strVal val="ppt_y"/>
                                          </p:val>
                                        </p:tav>
                                        <p:tav tm="100000">
                                          <p:val>
                                            <p:strVal val="1+ppt_h/2"/>
                                          </p:val>
                                        </p:tav>
                                      </p:tavLst>
                                    </p:anim>
                                    <p:set>
                                      <p:cBhvr>
                                        <p:cTn id="45" dur="1" fill="hold">
                                          <p:stCondLst>
                                            <p:cond delay="499"/>
                                          </p:stCondLst>
                                        </p:cTn>
                                        <p:tgtEl>
                                          <p:spTgt spid="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37" presetClass="entr" presetSubtype="0" fill="hold" nodeType="clickEffect">
                                  <p:stCondLst>
                                    <p:cond delay="0"/>
                                  </p:stCondLst>
                                  <p:childTnLst>
                                    <p:set>
                                      <p:cBhvr>
                                        <p:cTn id="49" dur="1" fill="hold">
                                          <p:stCondLst>
                                            <p:cond delay="0"/>
                                          </p:stCondLst>
                                        </p:cTn>
                                        <p:tgtEl>
                                          <p:spTgt spid="2052"/>
                                        </p:tgtEl>
                                        <p:attrNameLst>
                                          <p:attrName>style.visibility</p:attrName>
                                        </p:attrNameLst>
                                      </p:cBhvr>
                                      <p:to>
                                        <p:strVal val="visible"/>
                                      </p:to>
                                    </p:set>
                                    <p:animEffect transition="in" filter="fade">
                                      <p:cBhvr>
                                        <p:cTn id="50" dur="1000"/>
                                        <p:tgtEl>
                                          <p:spTgt spid="2052"/>
                                        </p:tgtEl>
                                      </p:cBhvr>
                                    </p:animEffect>
                                    <p:anim calcmode="lin" valueType="num">
                                      <p:cBhvr>
                                        <p:cTn id="51" dur="1000" fill="hold"/>
                                        <p:tgtEl>
                                          <p:spTgt spid="2052"/>
                                        </p:tgtEl>
                                        <p:attrNameLst>
                                          <p:attrName>ppt_x</p:attrName>
                                        </p:attrNameLst>
                                      </p:cBhvr>
                                      <p:tavLst>
                                        <p:tav tm="0">
                                          <p:val>
                                            <p:strVal val="#ppt_x"/>
                                          </p:val>
                                        </p:tav>
                                        <p:tav tm="100000">
                                          <p:val>
                                            <p:strVal val="#ppt_x"/>
                                          </p:val>
                                        </p:tav>
                                      </p:tavLst>
                                    </p:anim>
                                    <p:anim calcmode="lin" valueType="num">
                                      <p:cBhvr>
                                        <p:cTn id="52" dur="900" decel="100000" fill="hold"/>
                                        <p:tgtEl>
                                          <p:spTgt spid="2052"/>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052"/>
                                        </p:tgtEl>
                                        <p:attrNameLst>
                                          <p:attrName>ppt_y</p:attrName>
                                        </p:attrNameLst>
                                      </p:cBhvr>
                                      <p:tavLst>
                                        <p:tav tm="0">
                                          <p:val>
                                            <p:strVal val="#ppt_y-.03"/>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nodeType="clickEffect">
                                  <p:stCondLst>
                                    <p:cond delay="0"/>
                                  </p:stCondLst>
                                  <p:childTnLst>
                                    <p:anim calcmode="lin" valueType="num">
                                      <p:cBhvr additive="base">
                                        <p:cTn id="57" dur="500"/>
                                        <p:tgtEl>
                                          <p:spTgt spid="2052"/>
                                        </p:tgtEl>
                                        <p:attrNameLst>
                                          <p:attrName>ppt_x</p:attrName>
                                        </p:attrNameLst>
                                      </p:cBhvr>
                                      <p:tavLst>
                                        <p:tav tm="0">
                                          <p:val>
                                            <p:strVal val="ppt_x"/>
                                          </p:val>
                                        </p:tav>
                                        <p:tav tm="100000">
                                          <p:val>
                                            <p:strVal val="ppt_x"/>
                                          </p:val>
                                        </p:tav>
                                      </p:tavLst>
                                    </p:anim>
                                    <p:anim calcmode="lin" valueType="num">
                                      <p:cBhvr additive="base">
                                        <p:cTn id="58" dur="500"/>
                                        <p:tgtEl>
                                          <p:spTgt spid="2052"/>
                                        </p:tgtEl>
                                        <p:attrNameLst>
                                          <p:attrName>ppt_y</p:attrName>
                                        </p:attrNameLst>
                                      </p:cBhvr>
                                      <p:tavLst>
                                        <p:tav tm="0">
                                          <p:val>
                                            <p:strVal val="ppt_y"/>
                                          </p:val>
                                        </p:tav>
                                        <p:tav tm="100000">
                                          <p:val>
                                            <p:strVal val="1+ppt_h/2"/>
                                          </p:val>
                                        </p:tav>
                                      </p:tavLst>
                                    </p:anim>
                                    <p:set>
                                      <p:cBhvr>
                                        <p:cTn id="59" dur="1" fill="hold">
                                          <p:stCondLst>
                                            <p:cond delay="4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1270</TotalTime>
  <Words>2015</Words>
  <Application>Microsoft Office PowerPoint</Application>
  <PresentationFormat>Pokaz na ekranie (4:3)</PresentationFormat>
  <Paragraphs>117</Paragraphs>
  <Slides>20</Slides>
  <Notes>0</Notes>
  <HiddenSlides>0</HiddenSlides>
  <MMClips>0</MMClips>
  <ScaleCrop>false</ScaleCrop>
  <HeadingPairs>
    <vt:vector size="4" baseType="variant">
      <vt:variant>
        <vt:lpstr>Motyw</vt:lpstr>
      </vt:variant>
      <vt:variant>
        <vt:i4>1</vt:i4>
      </vt:variant>
      <vt:variant>
        <vt:lpstr>Tytuły slajdów</vt:lpstr>
      </vt:variant>
      <vt:variant>
        <vt:i4>20</vt:i4>
      </vt:variant>
    </vt:vector>
  </HeadingPairs>
  <TitlesOfParts>
    <vt:vector size="21" baseType="lpstr">
      <vt:lpstr>NewsPrint</vt:lpstr>
      <vt:lpstr>Taty droga do wolności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Dziękujemy za uwagę Robert i Mateusz Soszyńscy SP nr 340 im. E. Lokajskiego klasa VIB</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Beata</dc:creator>
  <cp:lastModifiedBy>DOM</cp:lastModifiedBy>
  <cp:revision>99</cp:revision>
  <dcterms:created xsi:type="dcterms:W3CDTF">2014-01-24T16:33:12Z</dcterms:created>
  <dcterms:modified xsi:type="dcterms:W3CDTF">2014-02-18T19:08:41Z</dcterms:modified>
</cp:coreProperties>
</file>