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4F28-7915-44D3-B773-875B573629E6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A25A-3759-4B4B-B9A1-CBD9CFCC30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17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281D-E596-4AB0-A304-ABE5F636E9EA}" type="datetimeFigureOut">
              <a:rPr lang="pl-PL" smtClean="0"/>
              <a:pPr/>
              <a:t>2014-05-04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5071-5F44-4679-88AE-1FFA841203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470025"/>
          </a:xfrm>
        </p:spPr>
        <p:txBody>
          <a:bodyPr>
            <a:normAutofit/>
          </a:bodyPr>
          <a:lstStyle/>
          <a:p>
            <a:r>
              <a:rPr lang="pl-PL" b="1" dirty="0" smtClean="0"/>
              <a:t>Walka</a:t>
            </a:r>
            <a:r>
              <a:rPr lang="pl-PL" dirty="0" smtClean="0"/>
              <a:t> o </a:t>
            </a:r>
            <a:r>
              <a:rPr lang="pl-PL" b="1" dirty="0" smtClean="0"/>
              <a:t>wolność</a:t>
            </a:r>
            <a:r>
              <a:rPr lang="pl-PL" dirty="0" smtClean="0"/>
              <a:t>…</a:t>
            </a:r>
            <a:br>
              <a:rPr lang="pl-PL" dirty="0" smtClean="0"/>
            </a:br>
            <a:r>
              <a:rPr lang="pl-PL" sz="2000" b="1" dirty="0" smtClean="0"/>
              <a:t>przygotował</a:t>
            </a:r>
            <a:r>
              <a:rPr lang="pl-PL" sz="2000" dirty="0" smtClean="0"/>
              <a:t>: </a:t>
            </a:r>
            <a:r>
              <a:rPr lang="pl-PL" sz="2000" b="1" dirty="0" smtClean="0"/>
              <a:t>Wojciech</a:t>
            </a:r>
            <a:r>
              <a:rPr lang="pl-PL" sz="2000" dirty="0" smtClean="0"/>
              <a:t> </a:t>
            </a:r>
            <a:r>
              <a:rPr lang="pl-PL" sz="2000" b="1" dirty="0" err="1" smtClean="0"/>
              <a:t>Budner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 descr="images[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21088"/>
            <a:ext cx="2393572" cy="1792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10487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2843807" cy="1895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images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4664"/>
            <a:ext cx="2069714" cy="1550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 descr="zomo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4664"/>
            <a:ext cx="2627784" cy="1677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az 7" descr="26156-8%20L.Walesa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5085184"/>
            <a:ext cx="2004453" cy="1330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Skutki gospodarcze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700808"/>
            <a:ext cx="727280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		Wprowadzenie stanu wojennego nie poprawiło niekorzystnej sytuacji gospodarczej w Polsce i nie usunęło oznak zapaści ekonomicznej kraju. Władze zapowiedziały wdrożenie reformy gospodarczej począwszy od 1 stycznia 1982 (będącej elementem systemu tzw. normalizacji). Pierwszym efektem tych działań było jednak tylko wprowadzenie od 1 lutego 1982 podwyżki cen żywności średnio o 241 procent, a także opału i energii średnio o 171 procent. Zmiany cen władze próbowały wynagrodzić społeczeństwu systemem ograniczonych rekompensat, które w praktyce okazały się niewystarczające. W roku 1982 nastąpił spadek realnych dochodów ludności średnio o 30 procent, w porównaniu do dochodów z roku 1981, a przeprowadzona rewaloryzacja oszczędności nie była w stanie zrównoważyć obniżenia ich wartości</a:t>
            </a:r>
            <a:endParaRPr lang="pl-PL" sz="1600" dirty="0"/>
          </a:p>
        </p:txBody>
      </p:sp>
      <p:pic>
        <p:nvPicPr>
          <p:cNvPr id="4" name="Obraz 3" descr="117964396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509120"/>
            <a:ext cx="6757011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zasłużone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dirty="0" smtClean="0"/>
              <a:t>		Lech Wałęsa - współzałożyciel i pierwszy przewodniczący „Solidarności”, opozycjonista w okresie PRL. Prezydent Rzeczypospolitej Polskiej w latach 1990–1995, laureat Pokojowej Nagrody Nobla w 1983 roku.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b="1" dirty="0" smtClean="0"/>
              <a:t> </a:t>
            </a:r>
            <a:r>
              <a:rPr lang="pl-PL" sz="2400" dirty="0" smtClean="0"/>
              <a:t>Henryka Krzywonos- </a:t>
            </a:r>
            <a:r>
              <a:rPr lang="pl-PL" sz="2400" dirty="0" err="1" smtClean="0"/>
              <a:t>motornicza</a:t>
            </a:r>
            <a:r>
              <a:rPr lang="pl-PL" sz="2400" dirty="0" smtClean="0"/>
              <a:t> tramwaju, operatorka dźwigu w Stoczni Gdańskiej i działaczka Solidarności.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 Tadeusz Mazowiecki  -ostatni premier PRL i pierwszy premier III Rzeczypospolitej (w latach 1989–1991), działacz Solidarności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Podstawa prawna wprowadzenia stanu wojennego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989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	Podstawą prawną do wprowadzenia stanu wojennego był art. 33 </a:t>
            </a:r>
          </a:p>
          <a:p>
            <a:pPr>
              <a:buNone/>
            </a:pPr>
            <a:r>
              <a:rPr lang="pl-PL" dirty="0" smtClean="0"/>
              <a:t>	ust. 2 Konstytucji PRL (według nowej numeracji przyjętej w 1976 r.):</a:t>
            </a:r>
          </a:p>
          <a:p>
            <a:pPr>
              <a:buNone/>
            </a:pPr>
            <a:r>
              <a:rPr lang="pl-PL" i="1" dirty="0" smtClean="0"/>
              <a:t>		Rada Państwa może wprowadzić stan wojenny na części lub na całym terytorium Polskiej Rzeczypospolitej Ludowej, jeżeli wymaga tego wzgląd na obronność lub bezpieczeństwo państwa. Z tych samych powodów Rada Państwa może ogłosić częściową lub powszechną mobilizację.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	Rada Państwa była jedynym organem uprawnionym do podejmowania decyzji o wprowadzeniu stanu wojennego, a ówczesna ustawa zasadnicza nie przewidywała żadnych ograniczeń czasowych co do podjęcia przez nią takiej decyzji (inaczej niż w przypadku wprowadzenia stanu wojny: wówczas mogła to uczynić – zgodnie z art. 33 ust.1 </a:t>
            </a:r>
            <a:r>
              <a:rPr lang="pl-PL" i="1" dirty="0" err="1" smtClean="0"/>
              <a:t>in</a:t>
            </a:r>
            <a:r>
              <a:rPr lang="pl-PL" i="1" dirty="0" smtClean="0"/>
              <a:t> </a:t>
            </a:r>
            <a:r>
              <a:rPr lang="pl-PL" i="1" dirty="0" err="1" smtClean="0"/>
              <a:t>fine</a:t>
            </a:r>
            <a:r>
              <a:rPr lang="pl-PL" dirty="0" smtClean="0"/>
              <a:t> Konstytucji – tylko między sesjami Sejmu).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Stan wojenny w Polsce 1981–1983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pPr lvl="1"/>
            <a:r>
              <a:rPr lang="pl-PL" sz="2400" dirty="0" smtClean="0"/>
              <a:t>stan wojenny został wprowadzony niezgodnie z Konstytucją PRL 13 grudnia 1981 roku na terenie całego kraju, był zawieszony 31 grudnia 1982 roku, a zniesiono go całkowicie 22 lipca 1983 roku. W trakcie jego trwania z rąk milicji oraz SB zginęło kilkadziesiąt osób.</a:t>
            </a:r>
          </a:p>
          <a:p>
            <a:pPr lvl="1"/>
            <a:r>
              <a:rPr lang="pl-PL" sz="2400" dirty="0" smtClean="0"/>
              <a:t>stan wojenny wprowadzono na mocy podjętej niejedno głośnie uchwały Rady Państwa z dnia 12 grudnia 1981 roku, na polecenie Wojskowej Rady Ocalenia Narodowego i poparty przez Sejm PRL uchwałą z dnia 25 stycznia 1982 roku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Przygotowania do wprowadzenia stanu wojennego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ctr">
              <a:buNone/>
            </a:pPr>
            <a:r>
              <a:rPr lang="pl-PL" sz="2000" dirty="0" smtClean="0"/>
              <a:t>Już w czasie fali strajków sierpnia 1980</a:t>
            </a:r>
          </a:p>
          <a:p>
            <a:pPr algn="ctr">
              <a:buNone/>
            </a:pPr>
            <a:r>
              <a:rPr lang="pl-PL" sz="2000" dirty="0" smtClean="0"/>
              <a:t> władze komunistyczne rozważały</a:t>
            </a:r>
          </a:p>
          <a:p>
            <a:pPr algn="ctr">
              <a:buNone/>
            </a:pPr>
            <a:r>
              <a:rPr lang="pl-PL" sz="2000" dirty="0" smtClean="0"/>
              <a:t>możliwość wprowadzenia stanu wojennego w celu powstrzymania niepokojów społecznych i zgaszenia rodzącego się ruchu demokratycznego. Przyczyny, dla których władze nie zdecydowały się wówczas na podjęcie tego rodzaju działań, nie zostały do końca wyjaśnione.</a:t>
            </a:r>
            <a:endParaRPr lang="pl-PL" sz="2000" dirty="0"/>
          </a:p>
        </p:txBody>
      </p:sp>
      <p:pic>
        <p:nvPicPr>
          <p:cNvPr id="4" name="Obraz 3" descr="STAN_WOJENNY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628800"/>
            <a:ext cx="2687175" cy="2016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 descr="janpawel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344371" cy="22574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Przyczyny wprowadzenia stanu wojennego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		Oficjalnym powodem stanu wojennego była pogarszająca się sytuacja gospodarcza kraju, której przejawami były m.in. brak zaopatrzenia w sklepach (także żywności) i reglamentacja (od kwietnia do października 1981 ponownie objęto systemem tzw. kartek żywnościowych wiele istotnych towarów np. mięso, masło, tłuszcze, mąka, ryż, mleko dla niemowląt itd.), oraz zagrożenie bezpieczeństwa energetycznego w kraju wobec zbliżającej się zimy. </a:t>
            </a:r>
            <a:r>
              <a:rPr lang="pl-PL" dirty="0" smtClean="0">
                <a:solidFill>
                  <a:srgbClr val="FF0000"/>
                </a:solidFill>
              </a:rPr>
              <a:t>Rzeczywistymi powodami były obawy reżimu komunistycznego przed utratą władzy, związane z utratą kontroli nad niezależnym ruchem związkowym, w szczególności Niezależnym Samorządnym Związkiem Zawodowym „Solidarność”.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b="1" dirty="0" smtClean="0"/>
              <a:t>Kartki żywnościowe</a:t>
            </a:r>
            <a:endParaRPr lang="pl-PL" b="1" dirty="0"/>
          </a:p>
        </p:txBody>
      </p:sp>
      <p:pic>
        <p:nvPicPr>
          <p:cNvPr id="6" name="Obraz 5" descr="prl_1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149080"/>
            <a:ext cx="3489548" cy="253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z5219406Q,Polska-kartka-na-artykuly-spozywcze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4170492" cy="2710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ymbol zastępczy zawartości 8" descr="b61c471560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340768"/>
            <a:ext cx="3832763" cy="229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 descr="imagesI4H2JVB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412776"/>
            <a:ext cx="3461782" cy="245047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Wprowadzenie stanu wojennego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	13 grudnia (noc z soboty na niedzielę) o godzinie 0:00 oddziały ZOMO rozpoczęły ogólnokrajową akcję aresztowań działaczy opozycyjnych. W dniu wprowadzenia stanu wojennego w działaniach na terytorium kraju wzięło udział ok. 70 tys. żołnierzy Wojska Polskiego, 30 tys. funkcjonariuszy MSW oraz bezpośrednio na ulicach miast 1750 czołgów i 1400 pojazdów opancerzonych, 500 wozów bojowych piechoty, 9000 samochodów oraz kilka eskadr helikopterów i samoloty transportowe. 25% wszystkich sił skoncentrowano w Warszawie i okolicach.</a:t>
            </a:r>
            <a:endParaRPr lang="pl-PL" sz="1800" dirty="0"/>
          </a:p>
        </p:txBody>
      </p:sp>
      <p:pic>
        <p:nvPicPr>
          <p:cNvPr id="4" name="Obraz 3" descr="118844_1260477461_c83b_p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17032"/>
            <a:ext cx="1512168" cy="2458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Stan_wojenny_Polsce_301963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77072"/>
            <a:ext cx="3024336" cy="19557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Wprowadzenie stanu wojennego </a:t>
            </a:r>
            <a:r>
              <a:rPr lang="pl-PL" b="1" dirty="0" err="1" smtClean="0"/>
              <a:t>cd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             10 tysięcy funkcjonariuszy wzięło udział w Akcji „Jodła”, której celem było zatrzymanie i umieszczenie w uprzednio przygotowanych aresztach i więzieniach wytypowanych osób, uznanych za groźne dla </a:t>
            </a:r>
            <a:r>
              <a:rPr lang="pl-PL" i="1" dirty="0" smtClean="0"/>
              <a:t>bezpieczeństwa państwa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              Kilkadziesiąt minut przed północą (ok. 22:30) rozpoczęła się Akcja „Azalia”, mająca na celu opanowanie i wyłączenie obiektów teletransmisyjnych i central telefonicznych. Do 451 obiektów w całym kraju wkroczyły uzbrojone oddziały, sformowane z 700 funkcjonariuszy SB i MO, 3000 żołnierzy Wojsk Ochrony Pogranicza oraz innych jednostek wojskowych MSW, a także 1200 żołnierzy oddelegowanych przez wojsko. Zaraz po północy zamilkły cywilne telefony, w tym także w ambasadach i konsulatach. W tym samym czasie 350 funkcjonariuszy milicji i SB, 550 żołnierzy MSW oraz około 3000 żołnierzy obsadziło wszystkie obiekty radia i telewizji. Już 14 grudnia rezerwiści powołani do jednostek milicji otrzymali broń, z zastrzeżeniem, że wydawanie amunicji należeć będzie do decyzji komendantów wojewódzkich MO. Broń wydawano zmobilizowanym członkom ORMO, a także emerytom oraz rencistom SB i MO, zorganizowanym w grupach samoobrony</a:t>
            </a:r>
          </a:p>
          <a:p>
            <a:endParaRPr lang="pl-PL" dirty="0"/>
          </a:p>
        </p:txBody>
      </p:sp>
      <p:pic>
        <p:nvPicPr>
          <p:cNvPr id="4" name="Obraz 3" descr="stan_wojenny_121697g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066447"/>
            <a:ext cx="2232248" cy="1651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stan-wojenny-srp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301208"/>
            <a:ext cx="3744416" cy="1412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Represje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	W ciągu pierwszego tygodnia trwania stanu wojennego w więzieniach i ośrodkach internowania znalazło się ok. 5000 osób. Ogółem, w okresie trwania stanu wojennego, zostało internowanych ok. 10 000 osób w 49 ośrodkach internowania na terenie całego kraju. Byli to głównie przywódcy NSZZ „Solidarność”, doradcy związku i związani z nim intelektualiści (m.in. na fali aresztowań zamknięto trwający w Warszawie Kongres Kultury Polskiej) oraz działacze opozycji demokratycznej. Dalszym 4000 osobom, głównie przywódcom i uczestnikom strajków i protestów, już 24 grudnia 1981 przedstawiono zarzuty prokuratorskie i osądzono, zwykle na kary więzienia. Najwyższy wyrok otrzymała działaczka opozycyjna Ewa Kubasiewicz, skazana przez Sąd Marynarki Wojennej na 10 lat więzienia, za udział w organizacji strajku w Wyższej Szkole Morskiej w Gdyni. Na kary do 7 lat więzienia skazano 4 przywódców Konfederacji Polski Niepodległej, których proces zaczął się jeszcze przed 13 grudnia. Powszechną praktyką było zwalnianie działaczy NSZZ Solidarność z pracy i zmuszanie ich do emigracji z kraju.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350</Words>
  <Application>Microsoft Office PowerPoint</Application>
  <PresentationFormat>Pokaz na ekranie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Walka o wolność… przygotował: Wojciech Budner </vt:lpstr>
      <vt:lpstr>Podstawa prawna wprowadzenia stanu wojennego</vt:lpstr>
      <vt:lpstr>Stan wojenny w Polsce 1981–1983</vt:lpstr>
      <vt:lpstr>Przygotowania do wprowadzenia stanu wojennego</vt:lpstr>
      <vt:lpstr>Przyczyny wprowadzenia stanu wojennego</vt:lpstr>
      <vt:lpstr>Kartki żywnościowe</vt:lpstr>
      <vt:lpstr>Wprowadzenie stanu wojennego</vt:lpstr>
      <vt:lpstr>Wprowadzenie stanu wojennego cd.</vt:lpstr>
      <vt:lpstr>Represje</vt:lpstr>
      <vt:lpstr>Skutki gospodarcze</vt:lpstr>
      <vt:lpstr>Osoby zasłużone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Bartosz OLAF Budner</dc:creator>
  <cp:lastModifiedBy>DOM</cp:lastModifiedBy>
  <cp:revision>26</cp:revision>
  <dcterms:created xsi:type="dcterms:W3CDTF">2014-04-25T14:59:50Z</dcterms:created>
  <dcterms:modified xsi:type="dcterms:W3CDTF">2014-05-04T18:28:55Z</dcterms:modified>
</cp:coreProperties>
</file>