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70" r:id="rId7"/>
    <p:sldId id="267" r:id="rId8"/>
    <p:sldId id="263" r:id="rId9"/>
    <p:sldId id="264" r:id="rId10"/>
    <p:sldId id="265" r:id="rId11"/>
    <p:sldId id="258" r:id="rId12"/>
    <p:sldId id="259" r:id="rId13"/>
    <p:sldId id="268" r:id="rId14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FF"/>
    <a:srgbClr val="009900"/>
    <a:srgbClr val="990099"/>
    <a:srgbClr val="6699FF"/>
    <a:srgbClr val="9900CC"/>
    <a:srgbClr val="FF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7" autoAdjust="0"/>
    <p:restoredTop sz="94676" autoAdjust="0"/>
  </p:normalViewPr>
  <p:slideViewPr>
    <p:cSldViewPr>
      <p:cViewPr>
        <p:scale>
          <a:sx n="66" d="100"/>
          <a:sy n="66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94BC-50A2-4644-98F3-2CCFF731B32B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69379-1ECB-4DC1-899C-2CED3C5A37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BE4EC-4482-4D5C-8411-D01D49ACE8A1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186B-2BD6-4E0F-BC18-E22A139266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4FBA-8D1C-4F48-AA51-96A1205375E7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0985E-0FC0-46F2-B19A-CAA4D5C298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52B9-FD98-49C8-B5B1-B5A31F7E9518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C251-A6FE-4566-A70E-B819A10ED8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4DCB-62D7-4383-A58C-F169DFB615B8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ED7A-88C2-4653-A3E9-33CED72DF3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28ED-5ABE-45BA-977C-D7FE040452B2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2D25B-FA3F-4EB0-916E-22CB5512AC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4276-79FA-4E1E-9772-AF64DE8BC639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3E827-5735-4E36-B14C-3E55DCFA09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B7CF-D401-4D19-A307-2D570E85F098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B32B-D6F5-4C68-BE90-F6A9BF8EF6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DFED-7249-464C-9505-552AB1B90668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FD2C8-E144-410E-90FC-FFEB8FFBD2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C35B-AD15-4D8F-81C4-445D580FCC6E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8946A0-D481-4443-8688-5AB27EA239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1278-F9BA-4B06-BC25-C98E03F28AD0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CFA8-D5C5-47F8-9AE6-A1CE5D4CF7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C73396-90B5-437D-BC0A-4BEC5F113EE2}" type="datetimeFigureOut">
              <a:rPr lang="pl-PL"/>
              <a:pPr>
                <a:defRPr/>
              </a:pPr>
              <a:t>2014-04-22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000" b="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65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69D09-BA9B-492F-AD3C-67D47108C9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8" r:id="rId8"/>
    <p:sldLayoutId id="2147483699" r:id="rId9"/>
    <p:sldLayoutId id="2147483690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676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l-PL" sz="1800" b="0">
              <a:latin typeface="Arial" charset="0"/>
            </a:endParaRPr>
          </a:p>
        </p:txBody>
      </p:sp>
      <p:sp>
        <p:nvSpPr>
          <p:cNvPr id="13314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0" y="1268760"/>
            <a:ext cx="7881937" cy="7207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4000" b="1" cap="none" dirty="0" smtClean="0">
                <a:solidFill>
                  <a:srgbClr val="FF6600"/>
                </a:solidFill>
                <a:latin typeface="Arial" charset="0"/>
              </a:rPr>
              <a:t>Konkurs Czas na Zdrowie</a:t>
            </a:r>
            <a:endParaRPr lang="pl-PL" sz="5400" b="1" cap="none" dirty="0" smtClean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13315" name="Picture 7" descr="do jag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88238" y="5876925"/>
            <a:ext cx="1655762" cy="981075"/>
          </a:xfrm>
        </p:spPr>
      </p:pic>
      <p:pic>
        <p:nvPicPr>
          <p:cNvPr id="13316" name="Picture 8" descr="do ja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03863"/>
            <a:ext cx="183515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6" descr="9k="/>
          <p:cNvSpPr>
            <a:spLocks noChangeAspect="1" noChangeArrowheads="1"/>
          </p:cNvSpPr>
          <p:nvPr/>
        </p:nvSpPr>
        <p:spPr bwMode="auto">
          <a:xfrm>
            <a:off x="2967038" y="2000250"/>
            <a:ext cx="32099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>
              <a:latin typeface="Franklin Gothic Medium" pitchFamily="34" charset="0"/>
            </a:endParaRPr>
          </a:p>
        </p:txBody>
      </p:sp>
      <p:pic>
        <p:nvPicPr>
          <p:cNvPr id="13318" name="Picture 8" descr="do jag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1446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1331913" y="0"/>
            <a:ext cx="64087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0">
                <a:latin typeface="Franklin Gothic Medium" pitchFamily="34" charset="0"/>
              </a:rPr>
              <a:t>Szkoła Podstawowa nr 340                                                im. Profesora Bogusława Molskiego                   w Warszawie</a:t>
            </a:r>
            <a:r>
              <a:rPr lang="pl-PL" sz="2800" b="0">
                <a:latin typeface="Franklin Gothic Medium" pitchFamily="34" charset="0"/>
              </a:rPr>
              <a:t>                                </a:t>
            </a:r>
          </a:p>
          <a:p>
            <a:pPr>
              <a:spcBef>
                <a:spcPct val="50000"/>
              </a:spcBef>
            </a:pPr>
            <a:endParaRPr lang="pl-PL" sz="2800" b="0">
              <a:latin typeface="Franklin Gothic Medium" pitchFamily="34" charset="0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411413" y="5229225"/>
            <a:ext cx="403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600">
                <a:solidFill>
                  <a:srgbClr val="006600"/>
                </a:solidFill>
                <a:latin typeface="Georgia" pitchFamily="18" charset="0"/>
              </a:rPr>
              <a:t>,,E</a:t>
            </a:r>
            <a:r>
              <a:rPr lang="pl-PL" sz="3600">
                <a:solidFill>
                  <a:srgbClr val="009900"/>
                </a:solidFill>
                <a:latin typeface="Georgia" pitchFamily="18" charset="0"/>
              </a:rPr>
              <a:t>k</a:t>
            </a:r>
            <a:r>
              <a:rPr lang="pl-PL" sz="3600">
                <a:solidFill>
                  <a:srgbClr val="006600"/>
                </a:solidFill>
                <a:latin typeface="Georgia" pitchFamily="18" charset="0"/>
              </a:rPr>
              <a:t>o </a:t>
            </a:r>
            <a:r>
              <a:rPr lang="pl-PL" sz="3600">
                <a:solidFill>
                  <a:srgbClr val="9900FF"/>
                </a:solidFill>
                <a:latin typeface="Georgia" pitchFamily="18" charset="0"/>
              </a:rPr>
              <a:t>Z</a:t>
            </a:r>
            <a:r>
              <a:rPr lang="pl-PL" sz="3600">
                <a:solidFill>
                  <a:srgbClr val="009900"/>
                </a:solidFill>
                <a:latin typeface="Georgia" pitchFamily="18" charset="0"/>
              </a:rPr>
              <a:t>a</a:t>
            </a:r>
            <a:r>
              <a:rPr lang="pl-PL" sz="3600">
                <a:solidFill>
                  <a:srgbClr val="CC00FF"/>
                </a:solidFill>
                <a:latin typeface="Georgia" pitchFamily="18" charset="0"/>
              </a:rPr>
              <a:t>ł</a:t>
            </a:r>
            <a:r>
              <a:rPr lang="pl-PL" sz="3600">
                <a:solidFill>
                  <a:srgbClr val="006600"/>
                </a:solidFill>
                <a:latin typeface="Georgia" pitchFamily="18" charset="0"/>
              </a:rPr>
              <a:t>o</a:t>
            </a:r>
            <a:r>
              <a:rPr lang="pl-PL" sz="3600">
                <a:solidFill>
                  <a:srgbClr val="CC00FF"/>
                </a:solidFill>
                <a:latin typeface="Georgia" pitchFamily="18" charset="0"/>
              </a:rPr>
              <a:t>g</a:t>
            </a:r>
            <a:r>
              <a:rPr lang="pl-PL" sz="3600">
                <a:solidFill>
                  <a:srgbClr val="009900"/>
                </a:solidFill>
                <a:latin typeface="Georgia" pitchFamily="18" charset="0"/>
              </a:rPr>
              <a:t>a’’</a:t>
            </a:r>
          </a:p>
        </p:txBody>
      </p:sp>
      <p:pic>
        <p:nvPicPr>
          <p:cNvPr id="13321" name="Picture 2" descr="I:\DCIM\101MSDCF\DSC05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1916113"/>
            <a:ext cx="51117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pole tekstowe 10"/>
          <p:cNvSpPr txBox="1">
            <a:spLocks noChangeArrowheads="1"/>
          </p:cNvSpPr>
          <p:nvPr/>
        </p:nvSpPr>
        <p:spPr bwMode="auto">
          <a:xfrm>
            <a:off x="0" y="5229225"/>
            <a:ext cx="262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ts val="800"/>
              </a:spcBef>
              <a:buFont typeface="Wingdings" pitchFamily="2" charset="2"/>
              <a:buNone/>
            </a:pPr>
            <a:r>
              <a:rPr lang="pl-PL" sz="1400" b="0"/>
              <a:t>Organizator konkursu</a:t>
            </a:r>
          </a:p>
        </p:txBody>
      </p:sp>
      <p:sp>
        <p:nvSpPr>
          <p:cNvPr id="13323" name="pole tekstowe 12"/>
          <p:cNvSpPr txBox="1">
            <a:spLocks noChangeArrowheads="1"/>
          </p:cNvSpPr>
          <p:nvPr/>
        </p:nvSpPr>
        <p:spPr bwMode="auto">
          <a:xfrm>
            <a:off x="7451725" y="5589588"/>
            <a:ext cx="1692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ts val="800"/>
              </a:spcBef>
              <a:buFont typeface="Wingdings" pitchFamily="2" charset="2"/>
              <a:buNone/>
            </a:pPr>
            <a:r>
              <a:rPr lang="pl-PL" sz="1400" b="0" dirty="0"/>
              <a:t>     Partner szkoły</a:t>
            </a:r>
          </a:p>
        </p:txBody>
      </p:sp>
      <p:pic>
        <p:nvPicPr>
          <p:cNvPr id="1026" name="Picture 2" descr="C:\Users\User\Desktop\logo ekozało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0"/>
            <a:ext cx="20002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600" cap="none" smtClean="0">
                <a:solidFill>
                  <a:srgbClr val="FF6600"/>
                </a:solidFill>
              </a:rPr>
              <a:t>DOKONUJ WŁAŚCIWYCH WYBORÓW</a:t>
            </a:r>
          </a:p>
        </p:txBody>
      </p:sp>
      <p:pic>
        <p:nvPicPr>
          <p:cNvPr id="22530" name="Picture 8" descr="ANd9GcSi7usJ9V00wcoemtI_dLiBWGXc6xKsCDspdKefFH4cAAhgiMj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545013"/>
            <a:ext cx="36353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10" descr="9k="/>
          <p:cNvSpPr>
            <a:spLocks noChangeAspect="1" noChangeArrowheads="1"/>
          </p:cNvSpPr>
          <p:nvPr/>
        </p:nvSpPr>
        <p:spPr bwMode="auto">
          <a:xfrm>
            <a:off x="149225" y="4603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/>
          </a:p>
        </p:txBody>
      </p:sp>
      <p:sp>
        <p:nvSpPr>
          <p:cNvPr id="22532" name="AutoShape 12" descr="9k="/>
          <p:cNvSpPr>
            <a:spLocks noChangeAspect="1" noChangeArrowheads="1"/>
          </p:cNvSpPr>
          <p:nvPr/>
        </p:nvSpPr>
        <p:spPr bwMode="auto">
          <a:xfrm>
            <a:off x="149225" y="4603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/>
          </a:p>
        </p:txBody>
      </p:sp>
      <p:pic>
        <p:nvPicPr>
          <p:cNvPr id="22533" name="Picture 14" descr="batonik+mus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8625"/>
            <a:ext cx="3708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6" descr="ANd9GcRBnqVZmBKgLfdkcJ18KZP2RLYtatE5xir-1OASE-vMkEfsK70rV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268413"/>
            <a:ext cx="3348037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18" descr="2Q=="/>
          <p:cNvSpPr>
            <a:spLocks noChangeAspect="1" noChangeArrowheads="1"/>
          </p:cNvSpPr>
          <p:nvPr/>
        </p:nvSpPr>
        <p:spPr bwMode="auto">
          <a:xfrm>
            <a:off x="0" y="0"/>
            <a:ext cx="42767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/>
          </a:p>
        </p:txBody>
      </p:sp>
      <p:pic>
        <p:nvPicPr>
          <p:cNvPr id="22536" name="Picture 20" descr="more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341438"/>
            <a:ext cx="4105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21"/>
          <p:cNvSpPr txBox="1">
            <a:spLocks noChangeArrowheads="1"/>
          </p:cNvSpPr>
          <p:nvPr/>
        </p:nvSpPr>
        <p:spPr bwMode="auto">
          <a:xfrm>
            <a:off x="4427538" y="2420938"/>
            <a:ext cx="1008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3600" b="0"/>
              <a:t>czy</a:t>
            </a:r>
          </a:p>
        </p:txBody>
      </p:sp>
      <p:sp>
        <p:nvSpPr>
          <p:cNvPr id="22538" name="Rectangle 22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964612" cy="53276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pl-PL" b="0" smtClean="0"/>
          </a:p>
        </p:txBody>
      </p: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4284663" y="5084763"/>
            <a:ext cx="78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l-PL" sz="3600" b="0"/>
              <a:t>czy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795963" y="1341438"/>
            <a:ext cx="3348037" cy="22320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5795963" y="1196975"/>
            <a:ext cx="3348037" cy="230346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542" name="Rectangle 22"/>
          <p:cNvSpPr>
            <a:spLocks noChangeArrowheads="1"/>
          </p:cNvSpPr>
          <p:nvPr/>
        </p:nvSpPr>
        <p:spPr bwMode="auto">
          <a:xfrm>
            <a:off x="179388" y="1196975"/>
            <a:ext cx="89646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endParaRPr lang="pl-PL" sz="1600" b="0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5580063" y="4652963"/>
            <a:ext cx="3563937" cy="22050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5435600" y="4868863"/>
            <a:ext cx="3708400" cy="19891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nimBg="1"/>
      <p:bldP spid="20494" grpId="0" animBg="1"/>
      <p:bldP spid="20496" grpId="0" animBg="1"/>
      <p:bldP spid="204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 bwMode="auto">
          <a:xfrm>
            <a:off x="5076825" y="0"/>
            <a:ext cx="4356100" cy="37163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3600" b="1" cap="none" dirty="0" smtClean="0">
                <a:solidFill>
                  <a:schemeClr val="accent2"/>
                </a:solidFill>
                <a:latin typeface="Franklin Gothic Book" pitchFamily="34" charset="0"/>
              </a:rPr>
              <a:t>MAPA GOSPODARSTW EKOLOGICZNYCH W WOJEWÓDZTWIE MAZOWIECKIM</a:t>
            </a:r>
          </a:p>
        </p:txBody>
      </p:sp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>
          <a:xfrm>
            <a:off x="1116013" y="1125538"/>
            <a:ext cx="7521575" cy="3579812"/>
          </a:xfrm>
        </p:spPr>
        <p:txBody>
          <a:bodyPr/>
          <a:lstStyle/>
          <a:p>
            <a:pPr eaLnBrk="1" hangingPunct="1"/>
            <a:r>
              <a:rPr lang="pl-PL" smtClean="0"/>
              <a:t>  </a:t>
            </a:r>
          </a:p>
        </p:txBody>
      </p:sp>
      <p:pic>
        <p:nvPicPr>
          <p:cNvPr id="23560" name="Picture 8" descr="trzod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717032"/>
            <a:ext cx="399573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14806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1"/>
          <p:cNvSpPr>
            <a:spLocks noGrp="1"/>
          </p:cNvSpPr>
          <p:nvPr>
            <p:ph type="title"/>
          </p:nvPr>
        </p:nvSpPr>
        <p:spPr bwMode="auto">
          <a:xfrm>
            <a:off x="827088" y="333375"/>
            <a:ext cx="7521575" cy="687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3600" cap="none" smtClean="0">
                <a:solidFill>
                  <a:schemeClr val="accent2"/>
                </a:solidFill>
              </a:rPr>
              <a:t>PODSUMOWANIE</a:t>
            </a: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79388" y="1268413"/>
            <a:ext cx="896461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/>
              <a:t>ZAPAMIĘTAJ :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pl-PL"/>
              <a:t>JEDZ</a:t>
            </a:r>
            <a:r>
              <a:rPr lang="pl-PL">
                <a:solidFill>
                  <a:schemeClr val="accent2"/>
                </a:solidFill>
              </a:rPr>
              <a:t> 3-4</a:t>
            </a:r>
            <a:r>
              <a:rPr lang="pl-PL"/>
              <a:t> POSIŁKI I </a:t>
            </a:r>
            <a:r>
              <a:rPr lang="pl-PL">
                <a:solidFill>
                  <a:schemeClr val="accent2"/>
                </a:solidFill>
              </a:rPr>
              <a:t>3-4</a:t>
            </a:r>
            <a:r>
              <a:rPr lang="pl-PL"/>
              <a:t> PRZEKĄSKI DZIENNIE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pl-PL"/>
              <a:t>TWOJA </a:t>
            </a:r>
            <a:r>
              <a:rPr lang="pl-PL">
                <a:solidFill>
                  <a:schemeClr val="accent2"/>
                </a:solidFill>
              </a:rPr>
              <a:t>DIETA MUSI BYĆ ZRÓŻNICOWANA</a:t>
            </a:r>
            <a:r>
              <a:rPr lang="pl-PL"/>
              <a:t> ORAZ BOGATA W OWOCE I WARZYWA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pl-PL">
                <a:solidFill>
                  <a:schemeClr val="accent2"/>
                </a:solidFill>
              </a:rPr>
              <a:t>PIJ 1,5 L</a:t>
            </a:r>
            <a:r>
              <a:rPr lang="pl-PL"/>
              <a:t> PŁYNÓW DZIENNIE (SOKI, WODA MINERALNA)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pl-PL"/>
              <a:t>UPRAWIAJ </a:t>
            </a:r>
            <a:r>
              <a:rPr lang="pl-PL">
                <a:solidFill>
                  <a:schemeClr val="accent2"/>
                </a:solidFill>
              </a:rPr>
              <a:t>SPORTY MIN. 30 MIN</a:t>
            </a:r>
            <a:r>
              <a:rPr lang="pl-PL"/>
              <a:t> CODZIENNIE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pl-PL"/>
              <a:t>MYŚL POZYTYWNIE, UNIKAJ STRESÓW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pl-PL">
                <a:solidFill>
                  <a:schemeClr val="accent2"/>
                </a:solidFill>
              </a:rPr>
              <a:t>OGRANICZAJ </a:t>
            </a:r>
            <a:r>
              <a:rPr lang="pl-PL"/>
              <a:t>CUKIER (ON JEST WSZĘDZIE!!!)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endParaRPr lang="pl-PL"/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endParaRPr lang="pl-PL" b="0"/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endParaRPr lang="pl-PL" b="0"/>
          </a:p>
        </p:txBody>
      </p:sp>
      <p:pic>
        <p:nvPicPr>
          <p:cNvPr id="24581" name="Picture 5" descr="ANd9GcRAg1yviCiGF32D8q1nS1ZNODFerVN4FbSWoyls6cmmeO_OalQ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4941888"/>
            <a:ext cx="9577388" cy="191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4"/>
          <p:cNvSpPr>
            <a:spLocks noChangeArrowheads="1" noChangeShapeType="1" noTextEdit="1"/>
          </p:cNvSpPr>
          <p:nvPr/>
        </p:nvSpPr>
        <p:spPr bwMode="auto">
          <a:xfrm>
            <a:off x="1547664" y="0"/>
            <a:ext cx="5904656" cy="16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pl-PL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0" y="1052736"/>
            <a:ext cx="9144000" cy="606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l-PL" sz="2800" dirty="0" smtClean="0"/>
              <a:t>26 </a:t>
            </a:r>
            <a:r>
              <a:rPr lang="pl-PL" sz="2800" dirty="0"/>
              <a:t>maja </a:t>
            </a:r>
            <a:r>
              <a:rPr lang="pl-PL" sz="2800" dirty="0" smtClean="0"/>
              <a:t>2014 r.  godz. 9-14                                               </a:t>
            </a:r>
            <a:endParaRPr lang="pl-PL" sz="2800" dirty="0"/>
          </a:p>
          <a:p>
            <a:pPr marL="342900" indent="-3429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l-PL" sz="2400" dirty="0"/>
              <a:t> </a:t>
            </a:r>
            <a:r>
              <a:rPr lang="pl-PL" sz="2400" dirty="0" smtClean="0"/>
              <a:t>W programie:</a:t>
            </a:r>
          </a:p>
          <a:p>
            <a:pPr marL="342900" indent="-3429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l-PL" sz="2400" dirty="0" smtClean="0"/>
              <a:t> ▪ Spartakiada Szkolna ▪ Pokaz </a:t>
            </a:r>
            <a:r>
              <a:rPr lang="pl-PL" sz="2400" dirty="0"/>
              <a:t>filmów </a:t>
            </a:r>
            <a:r>
              <a:rPr lang="pl-PL" sz="2400" dirty="0" smtClean="0"/>
              <a:t>,, Śmietnik w mojej głowie‘’ ▪  </a:t>
            </a:r>
            <a:endParaRPr lang="pl-PL" sz="2400" dirty="0"/>
          </a:p>
          <a:p>
            <a:pPr marL="342900" indent="-342900" eaLnBrk="0" hangingPunct="0">
              <a:spcBef>
                <a:spcPct val="50000"/>
              </a:spcBef>
            </a:pPr>
            <a:r>
              <a:rPr lang="pl-PL" sz="2400" dirty="0" smtClean="0"/>
              <a:t>▪ Degustacja </a:t>
            </a:r>
            <a:r>
              <a:rPr lang="pl-PL" sz="2400" dirty="0"/>
              <a:t>potraw z produktów </a:t>
            </a:r>
            <a:r>
              <a:rPr lang="pl-PL" sz="2400" dirty="0" smtClean="0"/>
              <a:t>ekologicznych </a:t>
            </a:r>
            <a:r>
              <a:rPr lang="pl-PL" sz="2400" dirty="0"/>
              <a:t>i </a:t>
            </a:r>
            <a:r>
              <a:rPr lang="pl-PL" sz="2400" dirty="0" smtClean="0"/>
              <a:t>regionalnych ▪ 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pl-PL" sz="2400" dirty="0" smtClean="0"/>
              <a:t>▪ Kurs na kartę rowerową ▪ Koncert muzyczny ▪ Prezentacje ▪ </a:t>
            </a:r>
            <a:r>
              <a:rPr lang="pl-PL" sz="3600" dirty="0" smtClean="0">
                <a:solidFill>
                  <a:srgbClr val="FF0000"/>
                </a:solidFill>
              </a:rPr>
              <a:t>Serdecznie zapraszamy uczniów, nauczycieli, rodziców i mieszkańców Ursynowa  </a:t>
            </a:r>
          </a:p>
          <a:p>
            <a:pPr marL="342900" indent="-342900" eaLnBrk="0" hangingPunct="0">
              <a:spcBef>
                <a:spcPct val="50000"/>
              </a:spcBef>
            </a:pPr>
            <a:endParaRPr lang="pl-PL" sz="2400" dirty="0" smtClean="0"/>
          </a:p>
          <a:p>
            <a:pPr marL="342900" indent="-342900" eaLnBrk="0" hangingPunct="0">
              <a:spcBef>
                <a:spcPct val="50000"/>
              </a:spcBef>
            </a:pPr>
            <a:endParaRPr lang="pl-PL" sz="2400" dirty="0" smtClean="0"/>
          </a:p>
          <a:p>
            <a:pPr marL="342900" indent="-342900" algn="l" eaLnBrk="0" hangingPunct="0">
              <a:spcBef>
                <a:spcPct val="50000"/>
              </a:spcBef>
              <a:buFont typeface="Wingdings" pitchFamily="2" charset="2"/>
              <a:buChar char="v"/>
            </a:pPr>
            <a:endParaRPr lang="pl-PL" sz="2400" dirty="0"/>
          </a:p>
          <a:p>
            <a:pPr marL="342900" indent="-342900" algn="l" eaLnBrk="0" hangingPunct="0">
              <a:spcBef>
                <a:spcPct val="50000"/>
              </a:spcBef>
              <a:buFont typeface="Wingdings" pitchFamily="2" charset="2"/>
              <a:buNone/>
            </a:pPr>
            <a:endParaRPr lang="pl-PL" sz="2400" dirty="0"/>
          </a:p>
        </p:txBody>
      </p:sp>
      <p:pic>
        <p:nvPicPr>
          <p:cNvPr id="4" name="Picture 8" descr="do ja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9445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logo ekozało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5270" y="0"/>
            <a:ext cx="1748730" cy="2265022"/>
          </a:xfrm>
          <a:prstGeom prst="rect">
            <a:avLst/>
          </a:prstGeom>
          <a:noFill/>
        </p:spPr>
      </p:pic>
      <p:pic>
        <p:nvPicPr>
          <p:cNvPr id="6" name="Picture 8" descr="do jag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290925"/>
            <a:ext cx="2123727" cy="15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 jagi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380312" y="5661249"/>
            <a:ext cx="1763688" cy="1196752"/>
          </a:xfrm>
        </p:spPr>
      </p:pic>
      <p:sp>
        <p:nvSpPr>
          <p:cNvPr id="9" name="pole tekstowe 8"/>
          <p:cNvSpPr txBox="1"/>
          <p:nvPr/>
        </p:nvSpPr>
        <p:spPr>
          <a:xfrm>
            <a:off x="1475656" y="18864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FF0000"/>
                </a:solidFill>
              </a:rPr>
              <a:t>Festyn Czas na Zdrowie</a:t>
            </a:r>
            <a:endParaRPr lang="pl-PL" sz="4400" dirty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699792" y="5733256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123728" y="5301208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0" dirty="0" smtClean="0"/>
              <a:t>Festyn odbędzie się  na terenie Szkoły Podstawowej nr 340 </a:t>
            </a:r>
          </a:p>
          <a:p>
            <a:r>
              <a:rPr lang="pl-PL" sz="2800" b="0" dirty="0" smtClean="0"/>
              <a:t>  ul. Lokajskiego 3</a:t>
            </a:r>
            <a:endParaRPr lang="pl-PL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title"/>
          </p:nvPr>
        </p:nvSpPr>
        <p:spPr bwMode="auto">
          <a:xfrm>
            <a:off x="107950" y="1341438"/>
            <a:ext cx="8928100" cy="574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6600" cap="none" smtClean="0">
                <a:solidFill>
                  <a:srgbClr val="FF6600"/>
                </a:solidFill>
              </a:rPr>
              <a:t>,,ZRÓWNOWAŻONY STYL ŻYCIA,,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51725" y="4635500"/>
            <a:ext cx="892175" cy="444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28888"/>
            <a:ext cx="26638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img.biomedical.pl/4_3/440/74391a1682a963e319873e81b3a3d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593975"/>
            <a:ext cx="32194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 descr="http://tipsforwomen.pl/wp-content/uploads/2013/08/bieganie_sposob_na_fome_i_na_randke_11.jpg"/>
          <p:cNvPicPr>
            <a:picLocks noChangeAspect="1" noChangeArrowheads="1"/>
          </p:cNvPicPr>
          <p:nvPr/>
        </p:nvPicPr>
        <p:blipFill>
          <a:blip r:embed="rId4" cstate="print"/>
          <a:srcRect l="2255" t="-2" r="43288" b="13260"/>
          <a:stretch>
            <a:fillRect/>
          </a:stretch>
        </p:blipFill>
        <p:spPr bwMode="auto">
          <a:xfrm>
            <a:off x="3419475" y="2565400"/>
            <a:ext cx="234791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rgbClr val="FF6600"/>
                </a:solidFill>
              </a:rPr>
              <a:t>Prawidłowe odżywianie</a:t>
            </a:r>
            <a:endParaRPr lang="pl-PL" sz="3600" dirty="0">
              <a:solidFill>
                <a:srgbClr val="FF6600"/>
              </a:solidFill>
            </a:endParaRPr>
          </a:p>
        </p:txBody>
      </p:sp>
      <p:sp>
        <p:nvSpPr>
          <p:cNvPr id="15362" name="Symbol zastępczy zawartości 2"/>
          <p:cNvSpPr>
            <a:spLocks noGrp="1"/>
          </p:cNvSpPr>
          <p:nvPr>
            <p:ph idx="1"/>
          </p:nvPr>
        </p:nvSpPr>
        <p:spPr>
          <a:xfrm>
            <a:off x="107950" y="1100138"/>
            <a:ext cx="8856663" cy="39131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pl-PL" sz="1800" smtClean="0"/>
              <a:t>Zdrowy  styl życia ma duży wpływ na :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l-PL" sz="1800" i="1" smtClean="0">
                <a:solidFill>
                  <a:srgbClr val="0070C0"/>
                </a:solidFill>
              </a:rPr>
              <a:t>Zdrowie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l-PL" sz="1800" i="1" smtClean="0">
                <a:solidFill>
                  <a:srgbClr val="0070C0"/>
                </a:solidFill>
              </a:rPr>
              <a:t>Samopoczucie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l-PL" sz="1800" i="1" smtClean="0">
                <a:solidFill>
                  <a:srgbClr val="0070C0"/>
                </a:solidFill>
              </a:rPr>
              <a:t>Wygląd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sz="1800" smtClean="0"/>
              <a:t>Należy pamiętać o tym, aby nasza dieta 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sz="1800" smtClean="0"/>
              <a:t>była zróżnicowana oraz bogata we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l-PL" sz="1800" smtClean="0"/>
              <a:t>wszystkie niezbędne składniki odżywcze</a:t>
            </a:r>
            <a:r>
              <a:rPr lang="pl-PL" sz="1800" smtClean="0">
                <a:latin typeface="Arial" charset="0"/>
              </a:rPr>
              <a:t> </a:t>
            </a:r>
            <a:r>
              <a:rPr lang="pl-PL" sz="1800" smtClean="0"/>
              <a:t>(np.):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l-PL" sz="1800" i="1" smtClean="0">
                <a:solidFill>
                  <a:srgbClr val="0070C0"/>
                </a:solidFill>
              </a:rPr>
              <a:t>Witaminy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l-PL" sz="1800" i="1" smtClean="0">
                <a:solidFill>
                  <a:srgbClr val="0070C0"/>
                </a:solidFill>
              </a:rPr>
              <a:t>Sole mineralne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l-PL" sz="1800" i="1" smtClean="0">
                <a:solidFill>
                  <a:srgbClr val="0070C0"/>
                </a:solidFill>
              </a:rPr>
              <a:t>Białko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l-PL" sz="1800" i="1" smtClean="0">
                <a:solidFill>
                  <a:srgbClr val="0070C0"/>
                </a:solidFill>
              </a:rPr>
              <a:t>Błonnik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pl-PL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052513"/>
            <a:ext cx="427831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59000" y="5084763"/>
            <a:ext cx="698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b="0">
                <a:solidFill>
                  <a:srgbClr val="FF0000"/>
                </a:solidFill>
                <a:latin typeface="Franklin Gothic Medium" pitchFamily="34" charset="0"/>
              </a:rPr>
              <a:t>Pamiętaj</a:t>
            </a:r>
            <a:r>
              <a:rPr lang="pl-PL" b="0">
                <a:latin typeface="Franklin Gothic Medium" pitchFamily="34" charset="0"/>
              </a:rPr>
              <a:t>,</a:t>
            </a:r>
            <a:r>
              <a:rPr lang="pl-PL" b="0">
                <a:solidFill>
                  <a:srgbClr val="FF6600"/>
                </a:solidFill>
                <a:latin typeface="Franklin Gothic Medium" pitchFamily="34" charset="0"/>
              </a:rPr>
              <a:t> </a:t>
            </a:r>
            <a:r>
              <a:rPr lang="pl-PL" b="0">
                <a:latin typeface="Franklin Gothic Medium" pitchFamily="34" charset="0"/>
              </a:rPr>
              <a:t>że odżywiając się nieprawidłowo zaśmiecasz swój organizm !!!</a:t>
            </a:r>
            <a:endParaRPr lang="pl-PL" b="0">
              <a:solidFill>
                <a:srgbClr val="FF66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rgbClr val="FF6600"/>
                </a:solidFill>
              </a:rPr>
              <a:t>SPORT + ruch=zdrowie</a:t>
            </a:r>
            <a:endParaRPr lang="pl-PL" sz="4000" dirty="0">
              <a:solidFill>
                <a:srgbClr val="FF6600"/>
              </a:solidFill>
            </a:endParaRPr>
          </a:p>
        </p:txBody>
      </p:sp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107950" y="1052513"/>
            <a:ext cx="8928100" cy="3889375"/>
          </a:xfrm>
        </p:spPr>
        <p:txBody>
          <a:bodyPr/>
          <a:lstStyle/>
          <a:p>
            <a:pPr eaLnBrk="1" hangingPunct="1"/>
            <a:r>
              <a:rPr lang="pl-PL" sz="2400" smtClean="0"/>
              <a:t>Ważne by w ciągu dnia przeznaczyć </a:t>
            </a:r>
          </a:p>
          <a:p>
            <a:pPr eaLnBrk="1" hangingPunct="1"/>
            <a:r>
              <a:rPr lang="pl-PL" sz="2400" u="sng" smtClean="0">
                <a:solidFill>
                  <a:srgbClr val="0070C0"/>
                </a:solidFill>
              </a:rPr>
              <a:t>przynajmniej 30 minut</a:t>
            </a:r>
            <a:r>
              <a:rPr lang="pl-PL" sz="2400" u="sng" smtClean="0"/>
              <a:t> </a:t>
            </a:r>
            <a:r>
              <a:rPr lang="pl-PL" sz="2400" smtClean="0"/>
              <a:t>na sport np.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l-PL" sz="2400" i="1" smtClean="0"/>
              <a:t>Pływanie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l-PL" sz="2400" i="1" smtClean="0"/>
              <a:t>Bieganie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l-PL" sz="2400" i="1" smtClean="0"/>
              <a:t>Gry sportowe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l-PL" sz="2400" i="1" smtClean="0"/>
              <a:t>Taniec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l-PL" sz="2400" i="1" smtClean="0"/>
              <a:t>Skakanie na skakance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pl-PL" sz="2400" i="1" smtClean="0"/>
              <a:t>Jazda na rowerze</a:t>
            </a:r>
          </a:p>
          <a:p>
            <a:pPr eaLnBrk="1" hangingPunct="1"/>
            <a:endParaRPr lang="pl-PL" sz="2000" smtClean="0"/>
          </a:p>
          <a:p>
            <a:pPr eaLnBrk="1" hangingPunct="1"/>
            <a:endParaRPr lang="pl-PL" sz="2000" smtClean="0"/>
          </a:p>
        </p:txBody>
      </p:sp>
      <p:pic>
        <p:nvPicPr>
          <p:cNvPr id="16387" name="Picture 2" descr="http://piraniajarocin.pl/wp-content/uploads/2010/12/plywanie2.jpg"/>
          <p:cNvPicPr>
            <a:picLocks noChangeAspect="1" noChangeArrowheads="1"/>
          </p:cNvPicPr>
          <p:nvPr/>
        </p:nvPicPr>
        <p:blipFill>
          <a:blip r:embed="rId2" cstate="print"/>
          <a:srcRect l="13741" r="10245"/>
          <a:stretch>
            <a:fillRect/>
          </a:stretch>
        </p:blipFill>
        <p:spPr bwMode="auto">
          <a:xfrm>
            <a:off x="6300788" y="1052513"/>
            <a:ext cx="25447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chicagostacja.com/wp-content/uploads/2013/11/58001_dziewczyna_taniec_breakdance.jpg"/>
          <p:cNvPicPr>
            <a:picLocks noChangeAspect="1" noChangeArrowheads="1"/>
          </p:cNvPicPr>
          <p:nvPr/>
        </p:nvPicPr>
        <p:blipFill>
          <a:blip r:embed="rId3" cstate="print"/>
          <a:srcRect l="11301"/>
          <a:stretch>
            <a:fillRect/>
          </a:stretch>
        </p:blipFill>
        <p:spPr bwMode="auto">
          <a:xfrm>
            <a:off x="3851275" y="2708275"/>
            <a:ext cx="29638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promocjewloclawskie.pl/sites/default/files/styles/large/public/field/image/siatkowka-plazowa-krynica-morska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581525"/>
            <a:ext cx="31083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rgbClr val="FF6600"/>
                </a:solidFill>
              </a:rPr>
              <a:t>Nie daj się nabrać!!!</a:t>
            </a:r>
            <a:endParaRPr lang="pl-PL" sz="3600" dirty="0">
              <a:solidFill>
                <a:srgbClr val="FF6600"/>
              </a:solidFill>
            </a:endParaRPr>
          </a:p>
        </p:txBody>
      </p:sp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>
          <a:xfrm>
            <a:off x="0" y="981075"/>
            <a:ext cx="7308850" cy="5876925"/>
          </a:xfrm>
        </p:spPr>
        <p:txBody>
          <a:bodyPr/>
          <a:lstStyle/>
          <a:p>
            <a:pPr eaLnBrk="1" hangingPunct="1"/>
            <a:r>
              <a:rPr lang="pl-PL" sz="2000" smtClean="0"/>
              <a:t>Na pewno nieraz oglądałeś reklamy słodkich napoi lub przekąsek, które kusiły swoim kolorowym wyglądem i zachęcającą treścią. ,, Nawadnia lepiej niż woda!’’, ,,Zastąpi Twoje śniadanie!’’.</a:t>
            </a:r>
          </a:p>
          <a:p>
            <a:pPr eaLnBrk="1" hangingPunct="1"/>
            <a:r>
              <a:rPr lang="pl-PL" sz="2400" smtClean="0"/>
              <a:t>Ale czy to </a:t>
            </a:r>
            <a:r>
              <a:rPr lang="pl-PL" sz="2400" i="1" smtClean="0"/>
              <a:t>prawda</a:t>
            </a:r>
            <a:r>
              <a:rPr lang="pl-PL" sz="2400" smtClean="0"/>
              <a:t>???  Oczywiście, że </a:t>
            </a:r>
            <a:r>
              <a:rPr lang="pl-PL" sz="2400" smtClean="0">
                <a:solidFill>
                  <a:srgbClr val="FF0000"/>
                </a:solidFill>
              </a:rPr>
              <a:t>NIE! </a:t>
            </a:r>
            <a:endParaRPr lang="pl-PL" sz="2400" smtClean="0"/>
          </a:p>
          <a:p>
            <a:pPr eaLnBrk="1" hangingPunct="1"/>
            <a:r>
              <a:rPr lang="pl-PL" sz="1800" smtClean="0"/>
              <a:t>Wiele</a:t>
            </a:r>
            <a:r>
              <a:rPr lang="pl-PL" sz="1800" smtClean="0">
                <a:solidFill>
                  <a:srgbClr val="FF0000"/>
                </a:solidFill>
              </a:rPr>
              <a:t> </a:t>
            </a:r>
            <a:r>
              <a:rPr lang="pl-PL" sz="1800" smtClean="0"/>
              <a:t>z tych produktów zawiera sztuczne, chemiczne </a:t>
            </a:r>
          </a:p>
          <a:p>
            <a:pPr eaLnBrk="1" hangingPunct="1"/>
            <a:r>
              <a:rPr lang="pl-PL" sz="1800" smtClean="0"/>
              <a:t>i niezdrowe substancje przedstawione na etykiecie </a:t>
            </a:r>
            <a:r>
              <a:rPr lang="pl-PL" sz="1200" i="1" smtClean="0"/>
              <a:t>drobnym druczkiem</a:t>
            </a:r>
            <a:r>
              <a:rPr lang="pl-PL" sz="1800" i="1" smtClean="0"/>
              <a:t>. </a:t>
            </a:r>
            <a:endParaRPr lang="pl-PL" sz="18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smtClean="0">
                <a:solidFill>
                  <a:srgbClr val="FF6600"/>
                </a:solidFill>
              </a:rPr>
              <a:t>Uważnie czytaj etykiety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smtClean="0">
                <a:solidFill>
                  <a:srgbClr val="FF6600"/>
                </a:solidFill>
              </a:rPr>
              <a:t>,,Im bardziej kolorowe tym bardziej niezdrowe’’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smtClean="0">
                <a:solidFill>
                  <a:srgbClr val="FF6600"/>
                </a:solidFill>
              </a:rPr>
              <a:t>Pij ok. 1,5 l płynów  dziennie (soki owocowe, woda mineralna)</a:t>
            </a:r>
          </a:p>
          <a:p>
            <a:pPr eaLnBrk="1" hangingPunct="1">
              <a:buFont typeface="Wingdings" pitchFamily="2" charset="2"/>
              <a:buChar char="v"/>
            </a:pPr>
            <a:endParaRPr lang="pl-PL" sz="2000" smtClean="0">
              <a:solidFill>
                <a:srgbClr val="FF6600"/>
              </a:solidFill>
            </a:endParaRPr>
          </a:p>
        </p:txBody>
      </p:sp>
      <p:sp>
        <p:nvSpPr>
          <p:cNvPr id="17411" name="AutoShape 4" descr="Z"/>
          <p:cNvSpPr>
            <a:spLocks noChangeAspect="1" noChangeArrowheads="1"/>
          </p:cNvSpPr>
          <p:nvPr/>
        </p:nvSpPr>
        <p:spPr bwMode="auto">
          <a:xfrm>
            <a:off x="1258888" y="1557338"/>
            <a:ext cx="66579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/>
          </a:p>
        </p:txBody>
      </p:sp>
      <p:sp>
        <p:nvSpPr>
          <p:cNvPr id="17412" name="AutoShape 6" descr="Z"/>
          <p:cNvSpPr>
            <a:spLocks noChangeAspect="1" noChangeArrowheads="1"/>
          </p:cNvSpPr>
          <p:nvPr/>
        </p:nvSpPr>
        <p:spPr bwMode="auto">
          <a:xfrm>
            <a:off x="0" y="0"/>
            <a:ext cx="66579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/>
          </a:p>
        </p:txBody>
      </p:sp>
      <p:sp>
        <p:nvSpPr>
          <p:cNvPr id="17413" name="AutoShape 8" descr="Z"/>
          <p:cNvSpPr>
            <a:spLocks noChangeAspect="1" noChangeArrowheads="1"/>
          </p:cNvSpPr>
          <p:nvPr/>
        </p:nvSpPr>
        <p:spPr bwMode="auto">
          <a:xfrm>
            <a:off x="971550" y="0"/>
            <a:ext cx="66579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/>
          </a:p>
        </p:txBody>
      </p:sp>
      <p:pic>
        <p:nvPicPr>
          <p:cNvPr id="17418" name="Picture 10" descr="c6591eb19db99afb4a79255b75e759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5200"/>
            <a:ext cx="37084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AutoShape 12" descr="Z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/>
          </a:p>
        </p:txBody>
      </p:sp>
      <p:sp>
        <p:nvSpPr>
          <p:cNvPr id="17416" name="AutoShape 14" descr="Z"/>
          <p:cNvSpPr>
            <a:spLocks noChangeAspect="1" noChangeArrowheads="1"/>
          </p:cNvSpPr>
          <p:nvPr/>
        </p:nvSpPr>
        <p:spPr bwMode="auto"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/>
          </a:p>
        </p:txBody>
      </p:sp>
      <p:sp>
        <p:nvSpPr>
          <p:cNvPr id="17417" name="AutoShape 16" descr="Z"/>
          <p:cNvSpPr>
            <a:spLocks noChangeAspect="1" noChangeArrowheads="1"/>
          </p:cNvSpPr>
          <p:nvPr/>
        </p:nvSpPr>
        <p:spPr bwMode="auto">
          <a:xfrm>
            <a:off x="149225" y="46038"/>
            <a:ext cx="4305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/>
          </a:p>
        </p:txBody>
      </p:sp>
      <p:sp>
        <p:nvSpPr>
          <p:cNvPr id="3" name="AutoShape 18" descr="Z"/>
          <p:cNvSpPr>
            <a:spLocks noChangeAspect="1" noChangeArrowheads="1"/>
          </p:cNvSpPr>
          <p:nvPr/>
        </p:nvSpPr>
        <p:spPr bwMode="auto">
          <a:xfrm>
            <a:off x="149225" y="46038"/>
            <a:ext cx="4305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/>
          </a:p>
        </p:txBody>
      </p:sp>
      <p:sp>
        <p:nvSpPr>
          <p:cNvPr id="17419" name="AutoShape 20" descr="Z"/>
          <p:cNvSpPr>
            <a:spLocks noChangeAspect="1" noChangeArrowheads="1"/>
          </p:cNvSpPr>
          <p:nvPr/>
        </p:nvSpPr>
        <p:spPr bwMode="auto">
          <a:xfrm>
            <a:off x="149225" y="46038"/>
            <a:ext cx="4305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/>
          </a:p>
        </p:txBody>
      </p:sp>
      <p:pic>
        <p:nvPicPr>
          <p:cNvPr id="17430" name="Picture 22" descr="do ja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700213"/>
            <a:ext cx="21971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Line 23"/>
          <p:cNvSpPr>
            <a:spLocks noChangeShapeType="1"/>
          </p:cNvSpPr>
          <p:nvPr/>
        </p:nvSpPr>
        <p:spPr bwMode="auto">
          <a:xfrm>
            <a:off x="6516688" y="1628775"/>
            <a:ext cx="2447925" cy="1439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7422" name="Line 24"/>
          <p:cNvSpPr>
            <a:spLocks noChangeShapeType="1"/>
          </p:cNvSpPr>
          <p:nvPr/>
        </p:nvSpPr>
        <p:spPr bwMode="auto">
          <a:xfrm flipH="1">
            <a:off x="6443663" y="1628775"/>
            <a:ext cx="2449512" cy="1439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7423" name="Line 25"/>
          <p:cNvSpPr>
            <a:spLocks noChangeShapeType="1"/>
          </p:cNvSpPr>
          <p:nvPr/>
        </p:nvSpPr>
        <p:spPr bwMode="auto">
          <a:xfrm>
            <a:off x="2987675" y="6165850"/>
            <a:ext cx="504825" cy="358775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7424" name="Line 27"/>
          <p:cNvSpPr>
            <a:spLocks noChangeShapeType="1"/>
          </p:cNvSpPr>
          <p:nvPr/>
        </p:nvSpPr>
        <p:spPr bwMode="auto">
          <a:xfrm flipH="1">
            <a:off x="3492500" y="5661025"/>
            <a:ext cx="287338" cy="8636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17437" name="Picture 29" descr="timthu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751388"/>
            <a:ext cx="38512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Line 30"/>
          <p:cNvSpPr>
            <a:spLocks noChangeShapeType="1"/>
          </p:cNvSpPr>
          <p:nvPr/>
        </p:nvSpPr>
        <p:spPr bwMode="auto">
          <a:xfrm>
            <a:off x="8388350" y="6237288"/>
            <a:ext cx="431800" cy="40481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7427" name="Line 31"/>
          <p:cNvSpPr>
            <a:spLocks noChangeShapeType="1"/>
          </p:cNvSpPr>
          <p:nvPr/>
        </p:nvSpPr>
        <p:spPr bwMode="auto">
          <a:xfrm flipH="1">
            <a:off x="8856663" y="5805488"/>
            <a:ext cx="287337" cy="83661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3600" b="1" cap="none" smtClean="0">
                <a:solidFill>
                  <a:schemeClr val="accent2"/>
                </a:solidFill>
                <a:latin typeface="Franklin Gothic Book" pitchFamily="34" charset="0"/>
              </a:rPr>
              <a:t>WARZYWA I OWOCE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827088" y="1125538"/>
            <a:ext cx="7521575" cy="424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2000" smtClean="0"/>
              <a:t>Nasza dieta powinna być bogata w owoce i warzywa. Dziennie należy jeść 5-7 porcji. Jedna porcja może być to :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smtClean="0">
                <a:solidFill>
                  <a:srgbClr val="009900"/>
                </a:solidFill>
              </a:rPr>
              <a:t>Cały owoc lub warzywo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smtClean="0">
                <a:solidFill>
                  <a:schemeClr val="accent2"/>
                </a:solidFill>
              </a:rPr>
              <a:t>Szklanka naturalnego soku owocowego lub warzywnego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smtClean="0">
                <a:solidFill>
                  <a:srgbClr val="FF0000"/>
                </a:solidFill>
              </a:rPr>
              <a:t>Koktajl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pl-PL" sz="2000" smtClean="0"/>
              <a:t>Owoce i warzywa zawierają cenne składniki odżywcze takie jak :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smtClean="0">
                <a:solidFill>
                  <a:srgbClr val="009900"/>
                </a:solidFill>
              </a:rPr>
              <a:t>Sole mineralne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smtClean="0">
                <a:solidFill>
                  <a:schemeClr val="accent2"/>
                </a:solidFill>
              </a:rPr>
              <a:t>Błonnik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smtClean="0">
                <a:solidFill>
                  <a:srgbClr val="FF0000"/>
                </a:solidFill>
              </a:rPr>
              <a:t>Kwas foliowy</a:t>
            </a:r>
          </a:p>
          <a:p>
            <a:pPr>
              <a:buFont typeface="Wingdings" pitchFamily="2" charset="2"/>
              <a:buChar char="ü"/>
            </a:pPr>
            <a:endParaRPr lang="pl-PL" sz="2000" smtClean="0"/>
          </a:p>
          <a:p>
            <a:pPr>
              <a:buFont typeface="Wingdings" pitchFamily="2" charset="2"/>
              <a:buChar char="ü"/>
            </a:pPr>
            <a:endParaRPr lang="pl-PL" sz="2000" smtClean="0">
              <a:latin typeface="Arial" charset="0"/>
            </a:endParaRPr>
          </a:p>
          <a:p>
            <a:pPr>
              <a:buFont typeface="Wingdings" pitchFamily="2" charset="2"/>
              <a:buChar char="ü"/>
            </a:pPr>
            <a:endParaRPr lang="pl-PL" sz="2000" smtClean="0"/>
          </a:p>
          <a:p>
            <a:pPr>
              <a:buFont typeface="Wingdings" pitchFamily="2" charset="2"/>
              <a:buChar char="ü"/>
            </a:pPr>
            <a:endParaRPr lang="pl-PL" sz="2000" smtClean="0"/>
          </a:p>
        </p:txBody>
      </p:sp>
      <p:sp>
        <p:nvSpPr>
          <p:cNvPr id="18435" name="AutoShape 5" descr="Z"/>
          <p:cNvSpPr>
            <a:spLocks noChangeAspect="1" noChangeArrowheads="1"/>
          </p:cNvSpPr>
          <p:nvPr/>
        </p:nvSpPr>
        <p:spPr bwMode="auto">
          <a:xfrm>
            <a:off x="2667000" y="24765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b="0"/>
          </a:p>
        </p:txBody>
      </p:sp>
      <p:sp>
        <p:nvSpPr>
          <p:cNvPr id="18436" name="AutoShape 7" descr="Z"/>
          <p:cNvSpPr>
            <a:spLocks noChangeAspect="1" noChangeArrowheads="1"/>
          </p:cNvSpPr>
          <p:nvPr/>
        </p:nvSpPr>
        <p:spPr bwMode="auto">
          <a:xfrm>
            <a:off x="2667000" y="24765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b="0"/>
          </a:p>
        </p:txBody>
      </p:sp>
      <p:pic>
        <p:nvPicPr>
          <p:cNvPr id="18437" name="Picture 9" descr="polskie-owo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997325"/>
            <a:ext cx="32035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lll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333875"/>
            <a:ext cx="2730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3" descr="znanymedyk-deto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22800"/>
            <a:ext cx="33480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3600" b="1" cap="none" smtClean="0">
                <a:solidFill>
                  <a:schemeClr val="accent2"/>
                </a:solidFill>
              </a:rPr>
              <a:t>OSTROŻNIE Z CUKREM!!!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343900" cy="29527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sz="2000" smtClean="0"/>
              <a:t>W wielu produktów spożywczych zawiera cukier. Producenci dodają go do napojów, batoników oraz przekąsek. Czasami na etykiecie jest napisane ,,</a:t>
            </a:r>
            <a:r>
              <a:rPr lang="pl-PL" sz="2000" smtClean="0">
                <a:solidFill>
                  <a:schemeClr val="accent2"/>
                </a:solidFill>
              </a:rPr>
              <a:t>0 % cukru</a:t>
            </a:r>
            <a:r>
              <a:rPr lang="pl-PL" sz="2000" smtClean="0"/>
              <a:t>’’. Tak, cukru może nie zawierać, ale za to może mieć składniki takie jak : </a:t>
            </a:r>
            <a:r>
              <a:rPr lang="pl-PL" sz="2000" smtClean="0">
                <a:solidFill>
                  <a:schemeClr val="accent2"/>
                </a:solidFill>
              </a:rPr>
              <a:t>substancje słodzące, słodzik.</a:t>
            </a:r>
            <a:r>
              <a:rPr lang="pl-PL" sz="2000" smtClean="0"/>
              <a:t> </a:t>
            </a:r>
            <a:endParaRPr lang="pl-PL" sz="2000" smtClean="0">
              <a:latin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pl-PL" sz="2000" smtClean="0"/>
              <a:t>Do funkcjonowania naszego organizmu cukier jest niezbędny, ale w </a:t>
            </a:r>
            <a:r>
              <a:rPr lang="pl-PL" sz="2000" smtClean="0">
                <a:solidFill>
                  <a:schemeClr val="accent2"/>
                </a:solidFill>
              </a:rPr>
              <a:t>małych</a:t>
            </a:r>
            <a:r>
              <a:rPr lang="pl-PL" sz="2000" smtClean="0">
                <a:solidFill>
                  <a:srgbClr val="FF3300"/>
                </a:solidFill>
              </a:rPr>
              <a:t> </a:t>
            </a:r>
            <a:r>
              <a:rPr lang="pl-PL" sz="2000" smtClean="0"/>
              <a:t>ilościach. Jest on nie tylko w produktach przetworzonych, ale również w</a:t>
            </a:r>
            <a:r>
              <a:rPr lang="pl-PL" sz="2000" smtClean="0">
                <a:latin typeface="Arial" charset="0"/>
              </a:rPr>
              <a:t> </a:t>
            </a:r>
            <a:r>
              <a:rPr lang="pl-PL" sz="2000" smtClean="0"/>
              <a:t>surowych</a:t>
            </a:r>
            <a:r>
              <a:rPr lang="pl-PL" sz="2000" smtClean="0">
                <a:latin typeface="Arial" charset="0"/>
              </a:rPr>
              <a:t> </a:t>
            </a:r>
            <a:r>
              <a:rPr lang="pl-PL" sz="2000" smtClean="0"/>
              <a:t> owocach, warzywach i naturalnych sokach. Dzienne zapotrzebowanie nastolatka na cukier to ok. </a:t>
            </a:r>
            <a:r>
              <a:rPr lang="pl-PL" sz="2000" smtClean="0">
                <a:solidFill>
                  <a:schemeClr val="accent2"/>
                </a:solidFill>
              </a:rPr>
              <a:t>4 łyżeczek</a:t>
            </a:r>
            <a:r>
              <a:rPr lang="pl-PL" sz="2000" smtClean="0"/>
              <a:t> (ok. 25 g) .</a:t>
            </a:r>
            <a:endParaRPr lang="pl-PL" sz="2000" smtClean="0">
              <a:latin typeface="Arial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1925" y="3860800"/>
            <a:ext cx="26320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651500" y="3789363"/>
            <a:ext cx="1225550" cy="6477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50825" y="3500438"/>
            <a:ext cx="540067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ts val="800"/>
              </a:spcBef>
              <a:buFont typeface="Arial" charset="0"/>
              <a:buNone/>
            </a:pPr>
            <a:r>
              <a:rPr lang="pl-PL" sz="2400">
                <a:latin typeface="Franklin Gothic Medium" pitchFamily="34" charset="0"/>
              </a:rPr>
              <a:t>Jedna szklanka coca-coli zawiera </a:t>
            </a:r>
            <a:r>
              <a:rPr lang="pl-PL" sz="2400">
                <a:solidFill>
                  <a:schemeClr val="accent2"/>
                </a:solidFill>
                <a:latin typeface="Franklin Gothic Medium" pitchFamily="34" charset="0"/>
              </a:rPr>
              <a:t>26 g</a:t>
            </a:r>
            <a:r>
              <a:rPr lang="pl-PL" sz="2400">
                <a:solidFill>
                  <a:srgbClr val="FF3300"/>
                </a:solidFill>
                <a:latin typeface="Franklin Gothic Medium" pitchFamily="34" charset="0"/>
              </a:rPr>
              <a:t> </a:t>
            </a:r>
            <a:r>
              <a:rPr lang="pl-PL" sz="2400">
                <a:latin typeface="Franklin Gothic Medium" pitchFamily="34" charset="0"/>
              </a:rPr>
              <a:t>cukru!!!</a:t>
            </a:r>
          </a:p>
          <a:p>
            <a:pPr algn="l">
              <a:spcBef>
                <a:spcPct val="50000"/>
              </a:spcBef>
            </a:pPr>
            <a:endParaRPr lang="pl-PL" sz="2400" b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aśnienie prostokątne 5"/>
          <p:cNvSpPr>
            <a:spLocks noChangeArrowheads="1"/>
          </p:cNvSpPr>
          <p:nvPr/>
        </p:nvSpPr>
        <p:spPr bwMode="auto">
          <a:xfrm>
            <a:off x="3059113" y="1557338"/>
            <a:ext cx="2376487" cy="2447925"/>
          </a:xfrm>
          <a:prstGeom prst="wedgeRectCallout">
            <a:avLst>
              <a:gd name="adj1" fmla="val -70241"/>
              <a:gd name="adj2" fmla="val -19778"/>
            </a:avLst>
          </a:prstGeom>
          <a:solidFill>
            <a:srgbClr val="C2AD8D"/>
          </a:solidFill>
          <a:ln w="25400" algn="ctr">
            <a:solidFill>
              <a:srgbClr val="8E7E66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rgbClr val="FF6600"/>
                </a:solidFill>
              </a:rPr>
              <a:t>Zasady zdrowego stylu życia</a:t>
            </a:r>
            <a:endParaRPr lang="pl-PL" sz="3600" dirty="0">
              <a:solidFill>
                <a:srgbClr val="FF6600"/>
              </a:solidFill>
            </a:endParaRPr>
          </a:p>
        </p:txBody>
      </p:sp>
      <p:sp>
        <p:nvSpPr>
          <p:cNvPr id="18436" name="Symbol zastępczy zawartości 2"/>
          <p:cNvSpPr>
            <a:spLocks noGrp="1"/>
          </p:cNvSpPr>
          <p:nvPr>
            <p:ph idx="1"/>
          </p:nvPr>
        </p:nvSpPr>
        <p:spPr>
          <a:xfrm>
            <a:off x="2987675" y="1341438"/>
            <a:ext cx="2592388" cy="27352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ü"/>
            </a:pPr>
            <a:endParaRPr lang="pl-PL" sz="1800" smtClean="0"/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pl-PL" sz="1800" smtClean="0"/>
              <a:t> </a:t>
            </a:r>
            <a:r>
              <a:rPr lang="pl-PL" sz="2000" b="1" i="1" smtClean="0"/>
              <a:t>Ruch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i="1" smtClean="0"/>
              <a:t>Hartowanie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i="1" smtClean="0"/>
              <a:t>Życie bez zagrożeń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i="1" smtClean="0"/>
              <a:t>Zdrowe odżywianie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i="1" smtClean="0"/>
              <a:t>Pozytywne myślenie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000" b="1" i="1" smtClean="0"/>
              <a:t>Unikanie stresów</a:t>
            </a:r>
            <a:r>
              <a:rPr lang="pl-PL" sz="1800" b="1" i="1" smtClean="0"/>
              <a:t>		 </a:t>
            </a:r>
          </a:p>
          <a:p>
            <a:pPr marL="0" indent="0" eaLnBrk="1" hangingPunct="1"/>
            <a:endParaRPr lang="pl-PL" smtClean="0"/>
          </a:p>
        </p:txBody>
      </p:sp>
      <p:sp>
        <p:nvSpPr>
          <p:cNvPr id="20484" name="pole tekstowe 6"/>
          <p:cNvSpPr txBox="1">
            <a:spLocks noChangeArrowheads="1"/>
          </p:cNvSpPr>
          <p:nvPr/>
        </p:nvSpPr>
        <p:spPr bwMode="auto">
          <a:xfrm>
            <a:off x="395288" y="1054100"/>
            <a:ext cx="8280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Aby nasz organizm dobrze funkcjonował należy stosować się do tych zasad</a:t>
            </a:r>
            <a:r>
              <a:rPr lang="pl-PL" sz="1800" b="0"/>
              <a:t>:</a:t>
            </a:r>
          </a:p>
          <a:p>
            <a:pPr algn="l"/>
            <a:endParaRPr lang="pl-PL" sz="1800" b="0"/>
          </a:p>
        </p:txBody>
      </p:sp>
      <p:pic>
        <p:nvPicPr>
          <p:cNvPr id="20485" name="Picture 9" descr="ANd9GcQLY70xopWatiOQcq8omVm2bx9nQNJopE4g_r9Jx-vt93SF6kY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89138"/>
            <a:ext cx="28432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79388" y="5084763"/>
            <a:ext cx="309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>
                <a:latin typeface="Franklin Gothic Medium" pitchFamily="34" charset="0"/>
              </a:rPr>
              <a:t>(</a:t>
            </a:r>
            <a:r>
              <a:rPr lang="pl-PL"/>
              <a:t>Nasza bohaterka </a:t>
            </a:r>
            <a:r>
              <a:rPr lang="pl-PL" i="1"/>
              <a:t>Fitella)</a:t>
            </a:r>
          </a:p>
        </p:txBody>
      </p:sp>
      <p:sp>
        <p:nvSpPr>
          <p:cNvPr id="20487" name="AutoShape 12" descr="9k="/>
          <p:cNvSpPr>
            <a:spLocks noChangeAspect="1" noChangeArrowheads="1"/>
          </p:cNvSpPr>
          <p:nvPr/>
        </p:nvSpPr>
        <p:spPr bwMode="auto">
          <a:xfrm>
            <a:off x="3000375" y="2333625"/>
            <a:ext cx="31432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>
              <a:latin typeface="Franklin Gothic Medium" pitchFamily="34" charset="0"/>
            </a:endParaRPr>
          </a:p>
        </p:txBody>
      </p:sp>
      <p:sp>
        <p:nvSpPr>
          <p:cNvPr id="20488" name="AutoShape 14" descr="9k="/>
          <p:cNvSpPr>
            <a:spLocks noChangeAspect="1" noChangeArrowheads="1"/>
          </p:cNvSpPr>
          <p:nvPr/>
        </p:nvSpPr>
        <p:spPr bwMode="auto">
          <a:xfrm>
            <a:off x="3000375" y="2333625"/>
            <a:ext cx="31432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>
              <a:latin typeface="Franklin Gothic Medium" pitchFamily="34" charset="0"/>
            </a:endParaRPr>
          </a:p>
        </p:txBody>
      </p:sp>
      <p:sp>
        <p:nvSpPr>
          <p:cNvPr id="20489" name="AutoShape 16" descr="9k="/>
          <p:cNvSpPr>
            <a:spLocks noChangeAspect="1" noChangeArrowheads="1"/>
          </p:cNvSpPr>
          <p:nvPr/>
        </p:nvSpPr>
        <p:spPr bwMode="auto">
          <a:xfrm>
            <a:off x="2987675" y="2349500"/>
            <a:ext cx="31432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pl-PL" sz="3600" b="0">
              <a:latin typeface="Franklin Gothic Medium" pitchFamily="34" charset="0"/>
            </a:endParaRPr>
          </a:p>
        </p:txBody>
      </p:sp>
      <p:pic>
        <p:nvPicPr>
          <p:cNvPr id="2049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218281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627313" y="4221163"/>
            <a:ext cx="6516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Warto sprawdzić skąd pochodzą produkty, które jemy. Zalecam kupowanie z </a:t>
            </a:r>
            <a:r>
              <a:rPr lang="pl-PL">
                <a:solidFill>
                  <a:srgbClr val="FF0000"/>
                </a:solidFill>
              </a:rPr>
              <a:t>Ekologicznych Gospodarstw .</a:t>
            </a: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2555875" y="4221163"/>
            <a:ext cx="6588125" cy="720725"/>
          </a:xfrm>
          <a:prstGeom prst="wedgeRectCallout">
            <a:avLst>
              <a:gd name="adj1" fmla="val -60481"/>
              <a:gd name="adj2" fmla="val -57491"/>
            </a:avLst>
          </a:prstGeom>
          <a:solidFill>
            <a:srgbClr val="9900CC">
              <a:alpha val="2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8436" grpId="0"/>
      <p:bldP spid="204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 bwMode="auto">
          <a:xfrm>
            <a:off x="4140200" y="620713"/>
            <a:ext cx="2735263" cy="3024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533400" indent="-533400" eaLnBrk="1" hangingPunct="1"/>
            <a:r>
              <a:rPr lang="pl-PL" sz="2000" cap="none" smtClean="0"/>
              <a:t>	Mnie te zasady </a:t>
            </a:r>
            <a:br>
              <a:rPr lang="pl-PL" sz="2000" cap="none" smtClean="0"/>
            </a:br>
            <a:r>
              <a:rPr lang="pl-PL" sz="2000" cap="none" smtClean="0"/>
              <a:t>nie obchodzą, jem co chcę. Nikt nie będzie mi mówić co mam robić .</a:t>
            </a:r>
          </a:p>
        </p:txBody>
      </p:sp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2555875" y="2420938"/>
            <a:ext cx="6119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l-PL" sz="1800" b="0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4643438" y="1341438"/>
            <a:ext cx="2233612" cy="1728787"/>
          </a:xfrm>
          <a:prstGeom prst="wedgeRectCallout">
            <a:avLst>
              <a:gd name="adj1" fmla="val 66134"/>
              <a:gd name="adj2" fmla="val 14648"/>
            </a:avLst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pl-PL" sz="1800" b="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339975" y="1196975"/>
            <a:ext cx="22336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800" b="0">
                <a:latin typeface="Franklin Gothic Medium" pitchFamily="34" charset="0"/>
              </a:rPr>
              <a:t> </a:t>
            </a:r>
            <a:r>
              <a:rPr lang="pl-PL" b="0">
                <a:latin typeface="Franklin Gothic Medium" pitchFamily="34" charset="0"/>
              </a:rPr>
              <a:t>Oczywiście. Możesz robić co chcesz, ale pamiętaj, że twoje zachowanie ma wpływ na własne zdrowie. 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2268538" y="1196975"/>
            <a:ext cx="2232025" cy="2376488"/>
          </a:xfrm>
          <a:prstGeom prst="wedgeRectCallout">
            <a:avLst>
              <a:gd name="adj1" fmla="val -66074"/>
              <a:gd name="adj2" fmla="val -1370"/>
            </a:avLst>
          </a:prstGeom>
          <a:noFill/>
          <a:ln w="76200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endParaRPr lang="pl-PL" sz="1800" b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804025" y="515778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2400" b="0"/>
              <a:t>( </a:t>
            </a:r>
            <a:r>
              <a:rPr lang="pl-PL" sz="2400"/>
              <a:t>A oto </a:t>
            </a:r>
            <a:r>
              <a:rPr lang="pl-PL" sz="2400">
                <a:solidFill>
                  <a:srgbClr val="CC0000"/>
                </a:solidFill>
              </a:rPr>
              <a:t>M</a:t>
            </a:r>
            <a:r>
              <a:rPr lang="pl-PL" sz="2400">
                <a:solidFill>
                  <a:srgbClr val="FFFF00"/>
                </a:solidFill>
              </a:rPr>
              <a:t>c</a:t>
            </a:r>
            <a:r>
              <a:rPr lang="pl-PL" sz="2400"/>
              <a:t>da)</a:t>
            </a:r>
          </a:p>
        </p:txBody>
      </p:sp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96975"/>
            <a:ext cx="19081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190817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64" grpId="0" animBg="1"/>
      <p:bldP spid="19466" grpId="0"/>
      <p:bldP spid="1946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720</TotalTime>
  <Words>562</Words>
  <Application>Microsoft Office PowerPoint</Application>
  <PresentationFormat>Pokaz na ekranie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Kąty</vt:lpstr>
      <vt:lpstr>Konkurs Czas na Zdrowie</vt:lpstr>
      <vt:lpstr>,,ZRÓWNOWAŻONY STYL ŻYCIA,,</vt:lpstr>
      <vt:lpstr>Prawidłowe odżywianie</vt:lpstr>
      <vt:lpstr>SPORT + ruch=zdrowie</vt:lpstr>
      <vt:lpstr>Nie daj się nabrać!!!</vt:lpstr>
      <vt:lpstr>WARZYWA I OWOCE</vt:lpstr>
      <vt:lpstr>OSTROŻNIE Z CUKREM!!!</vt:lpstr>
      <vt:lpstr>Zasady zdrowego stylu życia</vt:lpstr>
      <vt:lpstr> Mnie te zasady  nie obchodzą, jem co chcę. Nikt nie będzie mi mówić co mam robić .</vt:lpstr>
      <vt:lpstr>DOKONUJ WŁAŚCIWYCH WYBORÓW</vt:lpstr>
      <vt:lpstr>MAPA GOSPODARSTW EKOLOGICZNYCH W WOJEWÓDZTWIE MAZOWIECKIM</vt:lpstr>
      <vt:lpstr>PODSUMOWANIE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Berenika Pietrzyk</dc:creator>
  <cp:lastModifiedBy>DOM</cp:lastModifiedBy>
  <cp:revision>41</cp:revision>
  <dcterms:created xsi:type="dcterms:W3CDTF">2013-09-24T06:07:11Z</dcterms:created>
  <dcterms:modified xsi:type="dcterms:W3CDTF">2014-04-22T20:24:04Z</dcterms:modified>
</cp:coreProperties>
</file>